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26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164" userDrawn="1">
          <p15:clr>
            <a:srgbClr val="A4A3A4"/>
          </p15:clr>
        </p15:guide>
        <p15:guide id="4" pos="4156" userDrawn="1">
          <p15:clr>
            <a:srgbClr val="A4A3A4"/>
          </p15:clr>
        </p15:guide>
        <p15:guide id="5" orient="horz" pos="1986" userDrawn="1">
          <p15:clr>
            <a:srgbClr val="A4A3A4"/>
          </p15:clr>
        </p15:guide>
        <p15:guide id="6" pos="2251" userDrawn="1">
          <p15:clr>
            <a:srgbClr val="A4A3A4"/>
          </p15:clr>
        </p15:guide>
        <p15:guide id="7" pos="2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CCE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0" autoAdjust="0"/>
    <p:restoredTop sz="94660"/>
  </p:normalViewPr>
  <p:slideViewPr>
    <p:cSldViewPr snapToGrid="0" showGuides="1">
      <p:cViewPr varScale="1">
        <p:scale>
          <a:sx n="48" d="100"/>
          <a:sy n="48" d="100"/>
        </p:scale>
        <p:origin x="2148" y="36"/>
      </p:cViewPr>
      <p:guideLst>
        <p:guide orient="horz" pos="4526"/>
        <p:guide pos="2160"/>
        <p:guide pos="164"/>
        <p:guide pos="4156"/>
        <p:guide orient="horz" pos="1986"/>
        <p:guide pos="2251"/>
        <p:guide pos="2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35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056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00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65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8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6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7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84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89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17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307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6DB17-DFC2-42C8-BD10-DF772862A118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A35C4-1C24-4360-9390-5CACF95D4D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54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90">
            <a:extLst>
              <a:ext uri="{FF2B5EF4-FFF2-40B4-BE49-F238E27FC236}">
                <a16:creationId xmlns:a16="http://schemas.microsoft.com/office/drawing/2014/main" id="{F54D94DB-F673-4331-9742-74A5BB98C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1269" y="193868"/>
            <a:ext cx="4615461" cy="3466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500" b="0" i="0" u="none" strike="noStrike" cap="none" spc="300" normalizeH="0" baseline="0" dirty="0">
                <a:ln>
                  <a:noFill/>
                </a:ln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みなさまのご意見を募集します</a:t>
            </a:r>
            <a:endParaRPr kumimoji="0" lang="ja-JP" altLang="ja-JP" sz="1500" b="0" i="0" u="none" strike="noStrike" cap="none" spc="300" normalizeH="0" baseline="0" dirty="0">
              <a:ln>
                <a:noFill/>
              </a:ln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2B14109-3A51-4A9D-A111-4173340456D6}"/>
              </a:ext>
            </a:extLst>
          </p:cNvPr>
          <p:cNvSpPr txBox="1"/>
          <p:nvPr/>
        </p:nvSpPr>
        <p:spPr>
          <a:xfrm>
            <a:off x="0" y="619194"/>
            <a:ext cx="6858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500" spc="3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小坪漁港</a:t>
            </a:r>
            <a:r>
              <a:rPr kumimoji="1" lang="ja-JP" altLang="en-US" sz="3500" spc="300" dirty="0">
                <a:solidFill>
                  <a:srgbClr val="0099CC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機能増進</a:t>
            </a:r>
            <a:r>
              <a:rPr kumimoji="1" lang="ja-JP" altLang="en-US" sz="3500" spc="3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基本計画案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EED3E91D-DDF7-488C-94FE-71EC5C75432F}"/>
              </a:ext>
            </a:extLst>
          </p:cNvPr>
          <p:cNvCxnSpPr/>
          <p:nvPr/>
        </p:nvCxnSpPr>
        <p:spPr>
          <a:xfrm>
            <a:off x="1284336" y="272534"/>
            <a:ext cx="144414" cy="189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63CD847-5970-4FC8-8D09-6C495183A27C}"/>
              </a:ext>
            </a:extLst>
          </p:cNvPr>
          <p:cNvCxnSpPr>
            <a:cxnSpLocks/>
          </p:cNvCxnSpPr>
          <p:nvPr/>
        </p:nvCxnSpPr>
        <p:spPr>
          <a:xfrm flipH="1">
            <a:off x="5328468" y="282133"/>
            <a:ext cx="144414" cy="189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87F28D8-835E-4235-B0E2-9229A88AF407}"/>
              </a:ext>
            </a:extLst>
          </p:cNvPr>
          <p:cNvCxnSpPr/>
          <p:nvPr/>
        </p:nvCxnSpPr>
        <p:spPr>
          <a:xfrm>
            <a:off x="1179561" y="272534"/>
            <a:ext cx="144414" cy="189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E751AB0-5C7B-4E84-B418-DE2F100BDB8F}"/>
              </a:ext>
            </a:extLst>
          </p:cNvPr>
          <p:cNvCxnSpPr>
            <a:cxnSpLocks/>
          </p:cNvCxnSpPr>
          <p:nvPr/>
        </p:nvCxnSpPr>
        <p:spPr>
          <a:xfrm flipH="1">
            <a:off x="5433243" y="282133"/>
            <a:ext cx="144414" cy="189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58">
            <a:extLst>
              <a:ext uri="{FF2B5EF4-FFF2-40B4-BE49-F238E27FC236}">
                <a16:creationId xmlns:a16="http://schemas.microsoft.com/office/drawing/2014/main" id="{C210EE76-F7A6-4A43-9939-0D0E07881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25" y="1415132"/>
            <a:ext cx="6219093" cy="15882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</a:pP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小坪漁港では、</a:t>
            </a:r>
            <a:r>
              <a:rPr lang="ja-JP" altLang="en-US" sz="1500" dirty="0">
                <a:solidFill>
                  <a:srgbClr val="0099C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漁獲高の減少</a:t>
            </a: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や</a:t>
            </a:r>
            <a:r>
              <a:rPr lang="ja-JP" altLang="en-US" sz="1500" dirty="0">
                <a:solidFill>
                  <a:srgbClr val="0099C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磯焼けの進行</a:t>
            </a: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、</a:t>
            </a:r>
            <a:r>
              <a:rPr lang="ja-JP" altLang="en-US" sz="1500" dirty="0">
                <a:solidFill>
                  <a:srgbClr val="0099C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自然災害の激化</a:t>
            </a: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などさまざまな問題が深刻となっています。そこで、漁業と観光等を組み合わせた</a:t>
            </a:r>
            <a:r>
              <a:rPr lang="ja-JP" altLang="en-US" sz="1500" dirty="0">
                <a:solidFill>
                  <a:srgbClr val="0099C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海業</a:t>
            </a: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により、漁港を活性化し、周辺地域の賑わいをつくるため、</a:t>
            </a:r>
            <a:r>
              <a:rPr lang="ja-JP" altLang="en-US" sz="1500" dirty="0">
                <a:solidFill>
                  <a:srgbClr val="0099C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小坪漁港機能増進基本計画</a:t>
            </a: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を策定します。</a:t>
            </a: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8AB94E13-182C-4067-A4DE-07926EDCBFE0}"/>
              </a:ext>
            </a:extLst>
          </p:cNvPr>
          <p:cNvGrpSpPr/>
          <p:nvPr/>
        </p:nvGrpSpPr>
        <p:grpSpPr>
          <a:xfrm>
            <a:off x="261068" y="3241357"/>
            <a:ext cx="2057600" cy="425657"/>
            <a:chOff x="367661" y="3210717"/>
            <a:chExt cx="2057600" cy="425657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A3F79AC4-499B-418D-B848-C1F048390E73}"/>
                </a:ext>
              </a:extLst>
            </p:cNvPr>
            <p:cNvSpPr/>
            <p:nvPr/>
          </p:nvSpPr>
          <p:spPr>
            <a:xfrm>
              <a:off x="969618" y="3228417"/>
              <a:ext cx="1455643" cy="331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b="1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募集期間</a:t>
              </a:r>
              <a:endPara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</p:txBody>
        </p: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6CDD934E-C315-400A-9BAE-436191C87D4C}"/>
                </a:ext>
              </a:extLst>
            </p:cNvPr>
            <p:cNvGrpSpPr/>
            <p:nvPr/>
          </p:nvGrpSpPr>
          <p:grpSpPr>
            <a:xfrm>
              <a:off x="367661" y="3210717"/>
              <a:ext cx="482042" cy="425657"/>
              <a:chOff x="358807" y="2658496"/>
              <a:chExt cx="482042" cy="425657"/>
            </a:xfrm>
          </p:grpSpPr>
          <p:sp>
            <p:nvSpPr>
              <p:cNvPr id="15" name="涙形 14">
                <a:extLst>
                  <a:ext uri="{FF2B5EF4-FFF2-40B4-BE49-F238E27FC236}">
                    <a16:creationId xmlns:a16="http://schemas.microsoft.com/office/drawing/2014/main" id="{DB5110BF-F84A-42B3-82EF-4F5933EE08B9}"/>
                  </a:ext>
                </a:extLst>
              </p:cNvPr>
              <p:cNvSpPr/>
              <p:nvPr/>
            </p:nvSpPr>
            <p:spPr>
              <a:xfrm rot="18876928">
                <a:off x="387893" y="2658496"/>
                <a:ext cx="425657" cy="425657"/>
              </a:xfrm>
              <a:prstGeom prst="teardrop">
                <a:avLst/>
              </a:prstGeom>
              <a:solidFill>
                <a:srgbClr val="0099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6824C5E6-A64E-4645-9C71-6656DDE8490B}"/>
                  </a:ext>
                </a:extLst>
              </p:cNvPr>
              <p:cNvSpPr/>
              <p:nvPr/>
            </p:nvSpPr>
            <p:spPr>
              <a:xfrm>
                <a:off x="358807" y="2676196"/>
                <a:ext cx="482042" cy="342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0" algn="ctr" defTabSz="914400" eaLnBrk="0" fontAlgn="base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dirty="0">
                    <a:solidFill>
                      <a:schemeClr val="bg1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  <a:cs typeface="Times New Roman" panose="02020603050405020304" pitchFamily="18" charset="0"/>
                  </a:rPr>
                  <a:t>１</a:t>
                </a:r>
                <a:endParaRPr lang="ja-JP" altLang="ja-JP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7" name="テキスト ボックス 58">
            <a:extLst>
              <a:ext uri="{FF2B5EF4-FFF2-40B4-BE49-F238E27FC236}">
                <a16:creationId xmlns:a16="http://schemas.microsoft.com/office/drawing/2014/main" id="{9101E28D-E66D-48BD-A441-90888FD23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679" y="3679183"/>
            <a:ext cx="3015859" cy="8063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</a:pPr>
            <a:r>
              <a:rPr lang="zh-CN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令和７年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９</a:t>
            </a:r>
            <a:r>
              <a:rPr lang="zh-CN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月</a:t>
            </a:r>
            <a:r>
              <a:rPr lang="en-US" altLang="zh-CN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6</a:t>
            </a:r>
            <a:r>
              <a:rPr lang="zh-CN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日 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火曜日</a:t>
            </a:r>
            <a:endParaRPr lang="en-US" altLang="zh-CN" sz="16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zh-CN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10</a:t>
            </a:r>
            <a:r>
              <a:rPr lang="zh-CN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月</a:t>
            </a:r>
            <a:r>
              <a:rPr lang="en-US" altLang="zh-CN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</a:t>
            </a:r>
            <a:r>
              <a:rPr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5</a:t>
            </a:r>
            <a:r>
              <a:rPr lang="zh-CN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日 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水曜日</a:t>
            </a:r>
            <a:r>
              <a:rPr lang="zh-CN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（必着）</a:t>
            </a:r>
            <a:endParaRPr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22" name="テキスト ボックス 58">
            <a:extLst>
              <a:ext uri="{FF2B5EF4-FFF2-40B4-BE49-F238E27FC236}">
                <a16:creationId xmlns:a16="http://schemas.microsoft.com/office/drawing/2014/main" id="{52CC593D-4D1A-424E-B402-687666CBB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678" y="5192394"/>
            <a:ext cx="2978755" cy="8063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</a:pP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市ホームページ</a:t>
            </a:r>
            <a:endParaRPr lang="en-US" altLang="ja-JP" sz="15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</a:pP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ページ番号：</a:t>
            </a:r>
            <a:r>
              <a:rPr lang="en-US" altLang="ja-JP" sz="15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1012924</a:t>
            </a:r>
          </a:p>
        </p:txBody>
      </p:sp>
      <p:sp>
        <p:nvSpPr>
          <p:cNvPr id="26" name="テキスト ボックス 58">
            <a:extLst>
              <a:ext uri="{FF2B5EF4-FFF2-40B4-BE49-F238E27FC236}">
                <a16:creationId xmlns:a16="http://schemas.microsoft.com/office/drawing/2014/main" id="{BD4A09DF-D963-40D4-8F60-7E3723FBB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8845" y="3713373"/>
            <a:ext cx="3028330" cy="276362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住所･氏名を明記のうえ、任意様式にて次の１～４の方法にて提出してください。</a:t>
            </a:r>
          </a:p>
          <a:p>
            <a:pPr marL="228600" indent="-228600" defTabSz="9144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Font typeface="+mj-lt"/>
              <a:buAutoNum type="arabicPeriod"/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窓口　市民協働部経済観光課（逗子市役所２階） </a:t>
            </a:r>
          </a:p>
          <a:p>
            <a:pPr marL="228600" indent="-228600" defTabSz="9144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Font typeface="+mj-lt"/>
              <a:buAutoNum type="arabicPeriod"/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郵送　〒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249-8686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逗子市逗子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5-2-16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経済観光課　宛 </a:t>
            </a:r>
          </a:p>
          <a:p>
            <a:pPr marL="228600" indent="-228600" defTabSz="9144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Font typeface="+mj-lt"/>
              <a:buAutoNum type="arabicPeriod"/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ファクス　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046-873-4520 </a:t>
            </a:r>
          </a:p>
          <a:p>
            <a:pPr marL="228600" indent="-228600" defTabSz="9144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Font typeface="+mj-lt"/>
              <a:buAutoNum type="arabicPeriod"/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Ｅメール　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keizai@city.zushi.lg.jp  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添付ファイル不可</a:t>
            </a:r>
          </a:p>
        </p:txBody>
      </p:sp>
      <p:sp>
        <p:nvSpPr>
          <p:cNvPr id="32" name="テキスト ボックス 58">
            <a:extLst>
              <a:ext uri="{FF2B5EF4-FFF2-40B4-BE49-F238E27FC236}">
                <a16:creationId xmlns:a16="http://schemas.microsoft.com/office/drawing/2014/main" id="{C9FF7DAB-B919-489D-B67F-97C0F49AB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6897" y="7072526"/>
            <a:ext cx="3001704" cy="17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皆様からお寄せいただいたご意見は、本市の考え方とともに、後日ホームページで公表します。個々のご意見に</a:t>
            </a:r>
            <a:r>
              <a:rPr lang="ja-JP" altLang="en-US" sz="120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対しては直接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回答はいたしません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のでご了承ください。</a:t>
            </a:r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19CC9100-58B7-47A7-BDCF-C295914803E0}"/>
              </a:ext>
            </a:extLst>
          </p:cNvPr>
          <p:cNvGrpSpPr/>
          <p:nvPr/>
        </p:nvGrpSpPr>
        <p:grpSpPr>
          <a:xfrm>
            <a:off x="258158" y="4699682"/>
            <a:ext cx="2057600" cy="425657"/>
            <a:chOff x="367661" y="3210717"/>
            <a:chExt cx="2057600" cy="425657"/>
          </a:xfrm>
        </p:grpSpPr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930EBA93-99CE-443E-A1BA-AE8665956976}"/>
                </a:ext>
              </a:extLst>
            </p:cNvPr>
            <p:cNvSpPr/>
            <p:nvPr/>
          </p:nvSpPr>
          <p:spPr>
            <a:xfrm>
              <a:off x="969618" y="3228417"/>
              <a:ext cx="1455643" cy="3334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b="1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閲覧場所</a:t>
              </a:r>
              <a:endPara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</p:txBody>
        </p:sp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79590ED4-0F6F-4BD3-8FAD-5BD43E17DF2C}"/>
                </a:ext>
              </a:extLst>
            </p:cNvPr>
            <p:cNvGrpSpPr/>
            <p:nvPr/>
          </p:nvGrpSpPr>
          <p:grpSpPr>
            <a:xfrm>
              <a:off x="367661" y="3210717"/>
              <a:ext cx="482042" cy="425657"/>
              <a:chOff x="358807" y="2658496"/>
              <a:chExt cx="482042" cy="425657"/>
            </a:xfrm>
          </p:grpSpPr>
          <p:sp>
            <p:nvSpPr>
              <p:cNvPr id="42" name="涙形 41">
                <a:extLst>
                  <a:ext uri="{FF2B5EF4-FFF2-40B4-BE49-F238E27FC236}">
                    <a16:creationId xmlns:a16="http://schemas.microsoft.com/office/drawing/2014/main" id="{D565C78E-5AB7-40E9-A7FC-8385A502AD7D}"/>
                  </a:ext>
                </a:extLst>
              </p:cNvPr>
              <p:cNvSpPr/>
              <p:nvPr/>
            </p:nvSpPr>
            <p:spPr>
              <a:xfrm rot="18876928">
                <a:off x="387893" y="2658496"/>
                <a:ext cx="425657" cy="425657"/>
              </a:xfrm>
              <a:prstGeom prst="teardrop">
                <a:avLst/>
              </a:prstGeom>
              <a:solidFill>
                <a:srgbClr val="0099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AB1C6DFF-8C98-429A-AD49-4943A583F0C8}"/>
                  </a:ext>
                </a:extLst>
              </p:cNvPr>
              <p:cNvSpPr/>
              <p:nvPr/>
            </p:nvSpPr>
            <p:spPr>
              <a:xfrm>
                <a:off x="358807" y="2676196"/>
                <a:ext cx="482042" cy="342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0" algn="ctr" defTabSz="914400" eaLnBrk="0" fontAlgn="base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dirty="0">
                    <a:solidFill>
                      <a:schemeClr val="bg1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  <a:cs typeface="Times New Roman" panose="02020603050405020304" pitchFamily="18" charset="0"/>
                  </a:rPr>
                  <a:t>２</a:t>
                </a:r>
                <a:endParaRPr lang="ja-JP" altLang="ja-JP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A86AE37D-3505-4FE2-B73D-CE9410DE9E6C}"/>
              </a:ext>
            </a:extLst>
          </p:cNvPr>
          <p:cNvGrpSpPr/>
          <p:nvPr/>
        </p:nvGrpSpPr>
        <p:grpSpPr>
          <a:xfrm>
            <a:off x="258158" y="5920484"/>
            <a:ext cx="3026380" cy="3080642"/>
            <a:chOff x="258158" y="6339584"/>
            <a:chExt cx="3026380" cy="3080642"/>
          </a:xfrm>
        </p:grpSpPr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7215953C-FE3C-4AE3-966D-487F1DE090A3}"/>
                </a:ext>
              </a:extLst>
            </p:cNvPr>
            <p:cNvSpPr/>
            <p:nvPr/>
          </p:nvSpPr>
          <p:spPr>
            <a:xfrm>
              <a:off x="258158" y="6339584"/>
              <a:ext cx="3026380" cy="3080642"/>
            </a:xfrm>
            <a:prstGeom prst="roundRect">
              <a:avLst>
                <a:gd name="adj" fmla="val 5772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28575">
              <a:noFill/>
              <a:prstDash val="solid"/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63D7E555-8B99-4D5B-9B5D-F27C45B49911}"/>
                </a:ext>
              </a:extLst>
            </p:cNvPr>
            <p:cNvSpPr txBox="1"/>
            <p:nvPr/>
          </p:nvSpPr>
          <p:spPr>
            <a:xfrm>
              <a:off x="366066" y="6417505"/>
              <a:ext cx="2918472" cy="286527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  <a:buFont typeface="Arial" panose="020B0604020202020204" pitchFamily="34" charset="0"/>
                <a:buChar char="•"/>
              </a:pP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市役所（経済観光課、情報公開課）</a:t>
              </a:r>
              <a:endPara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marL="171450" indent="-171450"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  <a:buFont typeface="Arial" panose="020B0604020202020204" pitchFamily="34" charset="0"/>
                <a:buChar char="•"/>
              </a:pP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市民交流センター</a:t>
              </a:r>
              <a:endPara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marL="171450" indent="-171450"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  <a:buFont typeface="Arial" panose="020B0604020202020204" pitchFamily="34" charset="0"/>
                <a:buChar char="•"/>
              </a:pP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沼間小学校区コミュニティセンター</a:t>
              </a:r>
              <a:endPara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marL="171450" indent="-171450"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  <a:buFont typeface="Arial" panose="020B0604020202020204" pitchFamily="34" charset="0"/>
                <a:buChar char="•"/>
              </a:pP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小坪小学校区コミュニティセンター</a:t>
              </a:r>
              <a:endPara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marL="171450" indent="-171450"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  <a:buFont typeface="Arial" panose="020B0604020202020204" pitchFamily="34" charset="0"/>
                <a:buChar char="•"/>
              </a:pP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逗子文化プラザホール</a:t>
              </a:r>
              <a:endPara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marL="171450" indent="-171450"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  <a:buFont typeface="Arial" panose="020B0604020202020204" pitchFamily="34" charset="0"/>
                <a:buChar char="•"/>
              </a:pP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逗子アリーナ</a:t>
              </a:r>
              <a:endPara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marL="171450" indent="-171450"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  <a:buFont typeface="Arial" panose="020B0604020202020204" pitchFamily="34" charset="0"/>
                <a:buChar char="•"/>
              </a:pP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高齢者センター</a:t>
              </a:r>
              <a:endPara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marL="171450" indent="-171450"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  <a:buFont typeface="Arial" panose="020B0604020202020204" pitchFamily="34" charset="0"/>
                <a:buChar char="•"/>
              </a:pP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図書館</a:t>
              </a:r>
              <a:endPara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marL="171450" indent="-171450"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  <a:buFont typeface="Arial" panose="020B0604020202020204" pitchFamily="34" charset="0"/>
                <a:buChar char="•"/>
              </a:pP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体験学習施設（スマイル）</a:t>
              </a:r>
              <a:endPara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  <a:p>
              <a:pPr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99CC"/>
                </a:buClr>
              </a:pPr>
              <a:r>
                <a:rPr lang="en-US" altLang="ja-JP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各施設の休館日等は閲覧できません</a:t>
              </a:r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55F65EAB-BEA4-49A8-B17B-A0CDF6B3E92B}"/>
              </a:ext>
            </a:extLst>
          </p:cNvPr>
          <p:cNvGrpSpPr/>
          <p:nvPr/>
        </p:nvGrpSpPr>
        <p:grpSpPr>
          <a:xfrm>
            <a:off x="3569320" y="3240314"/>
            <a:ext cx="2664627" cy="425657"/>
            <a:chOff x="367661" y="3210717"/>
            <a:chExt cx="2664627" cy="425657"/>
          </a:xfrm>
        </p:grpSpPr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32EFEE3A-8BB8-4E15-A650-D74B0FB695E8}"/>
                </a:ext>
              </a:extLst>
            </p:cNvPr>
            <p:cNvSpPr/>
            <p:nvPr/>
          </p:nvSpPr>
          <p:spPr>
            <a:xfrm>
              <a:off x="969618" y="3228417"/>
              <a:ext cx="2062670" cy="3334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b="1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募集提出方法</a:t>
              </a:r>
              <a:endPara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</p:txBody>
        </p:sp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E7AF3A84-5FDE-4857-8145-FE676CF5052D}"/>
                </a:ext>
              </a:extLst>
            </p:cNvPr>
            <p:cNvGrpSpPr/>
            <p:nvPr/>
          </p:nvGrpSpPr>
          <p:grpSpPr>
            <a:xfrm>
              <a:off x="367661" y="3210717"/>
              <a:ext cx="482042" cy="425657"/>
              <a:chOff x="358807" y="2658496"/>
              <a:chExt cx="482042" cy="425657"/>
            </a:xfrm>
          </p:grpSpPr>
          <p:sp>
            <p:nvSpPr>
              <p:cNvPr id="55" name="涙形 54">
                <a:extLst>
                  <a:ext uri="{FF2B5EF4-FFF2-40B4-BE49-F238E27FC236}">
                    <a16:creationId xmlns:a16="http://schemas.microsoft.com/office/drawing/2014/main" id="{AA522BA1-2F7F-4288-8EB6-2B19EB92531D}"/>
                  </a:ext>
                </a:extLst>
              </p:cNvPr>
              <p:cNvSpPr/>
              <p:nvPr/>
            </p:nvSpPr>
            <p:spPr>
              <a:xfrm rot="18876928">
                <a:off x="387893" y="2658496"/>
                <a:ext cx="425657" cy="425657"/>
              </a:xfrm>
              <a:prstGeom prst="teardrop">
                <a:avLst/>
              </a:prstGeom>
              <a:solidFill>
                <a:srgbClr val="0099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正方形/長方形 55">
                <a:extLst>
                  <a:ext uri="{FF2B5EF4-FFF2-40B4-BE49-F238E27FC236}">
                    <a16:creationId xmlns:a16="http://schemas.microsoft.com/office/drawing/2014/main" id="{E2BBA1B1-2068-4FB8-AE0F-482511721C46}"/>
                  </a:ext>
                </a:extLst>
              </p:cNvPr>
              <p:cNvSpPr/>
              <p:nvPr/>
            </p:nvSpPr>
            <p:spPr>
              <a:xfrm>
                <a:off x="358807" y="2676196"/>
                <a:ext cx="482042" cy="342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0" algn="ctr" defTabSz="914400" eaLnBrk="0" fontAlgn="base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dirty="0">
                    <a:solidFill>
                      <a:schemeClr val="bg1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  <a:cs typeface="Times New Roman" panose="02020603050405020304" pitchFamily="18" charset="0"/>
                  </a:rPr>
                  <a:t>３</a:t>
                </a:r>
                <a:endParaRPr lang="ja-JP" altLang="ja-JP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365FFC97-3C5D-47E2-8CFE-62595DE05C65}"/>
              </a:ext>
            </a:extLst>
          </p:cNvPr>
          <p:cNvGrpSpPr/>
          <p:nvPr/>
        </p:nvGrpSpPr>
        <p:grpSpPr>
          <a:xfrm>
            <a:off x="3557881" y="6561034"/>
            <a:ext cx="2664627" cy="425657"/>
            <a:chOff x="367661" y="3210717"/>
            <a:chExt cx="2664627" cy="425657"/>
          </a:xfrm>
        </p:grpSpPr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AC71919E-4242-415D-9F6F-CA3860DA9082}"/>
                </a:ext>
              </a:extLst>
            </p:cNvPr>
            <p:cNvSpPr/>
            <p:nvPr/>
          </p:nvSpPr>
          <p:spPr>
            <a:xfrm>
              <a:off x="969618" y="3228417"/>
              <a:ext cx="2062670" cy="3334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400" eaLnBrk="0" fontAlgn="base" hangingPunct="0">
                <a:lnSpc>
                  <a:spcPts val="22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b="1" dirty="0">
                  <a:latin typeface="BIZ UDゴシック" panose="020B0400000000000000" pitchFamily="49" charset="-128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その他</a:t>
              </a:r>
              <a:endPara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endParaRPr>
            </a:p>
          </p:txBody>
        </p:sp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446147B7-4262-43E0-9235-660AC3C59EA4}"/>
                </a:ext>
              </a:extLst>
            </p:cNvPr>
            <p:cNvGrpSpPr/>
            <p:nvPr/>
          </p:nvGrpSpPr>
          <p:grpSpPr>
            <a:xfrm>
              <a:off x="367661" y="3210717"/>
              <a:ext cx="482042" cy="425657"/>
              <a:chOff x="358807" y="2658496"/>
              <a:chExt cx="482042" cy="425657"/>
            </a:xfrm>
          </p:grpSpPr>
          <p:sp>
            <p:nvSpPr>
              <p:cNvPr id="60" name="涙形 59">
                <a:extLst>
                  <a:ext uri="{FF2B5EF4-FFF2-40B4-BE49-F238E27FC236}">
                    <a16:creationId xmlns:a16="http://schemas.microsoft.com/office/drawing/2014/main" id="{ED3BDB84-BBE2-4388-B9D6-A4DE84C53BE6}"/>
                  </a:ext>
                </a:extLst>
              </p:cNvPr>
              <p:cNvSpPr/>
              <p:nvPr/>
            </p:nvSpPr>
            <p:spPr>
              <a:xfrm rot="18876928">
                <a:off x="387893" y="2658496"/>
                <a:ext cx="425657" cy="425657"/>
              </a:xfrm>
              <a:prstGeom prst="teardrop">
                <a:avLst/>
              </a:prstGeom>
              <a:solidFill>
                <a:srgbClr val="0099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正方形/長方形 60">
                <a:extLst>
                  <a:ext uri="{FF2B5EF4-FFF2-40B4-BE49-F238E27FC236}">
                    <a16:creationId xmlns:a16="http://schemas.microsoft.com/office/drawing/2014/main" id="{DA998AD3-5C66-4A07-9FF7-E96094A29FE0}"/>
                  </a:ext>
                </a:extLst>
              </p:cNvPr>
              <p:cNvSpPr/>
              <p:nvPr/>
            </p:nvSpPr>
            <p:spPr>
              <a:xfrm>
                <a:off x="358807" y="2676196"/>
                <a:ext cx="482042" cy="342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0" algn="ctr" defTabSz="914400" eaLnBrk="0" fontAlgn="base" hangingPunct="0">
                  <a:lnSpc>
                    <a:spcPts val="22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dirty="0">
                    <a:solidFill>
                      <a:schemeClr val="bg1"/>
                    </a:solidFill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  <a:cs typeface="Times New Roman" panose="02020603050405020304" pitchFamily="18" charset="0"/>
                  </a:rPr>
                  <a:t>４</a:t>
                </a:r>
                <a:endParaRPr lang="ja-JP" altLang="ja-JP" dirty="0">
                  <a:solidFill>
                    <a:schemeClr val="bg1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1C6BDFE6-4752-43B3-ABF3-57116576BF71}"/>
              </a:ext>
            </a:extLst>
          </p:cNvPr>
          <p:cNvSpPr/>
          <p:nvPr/>
        </p:nvSpPr>
        <p:spPr>
          <a:xfrm>
            <a:off x="0" y="9287924"/>
            <a:ext cx="6858000" cy="619194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AFE47081-8D8B-452D-A527-030446D19D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441" y="8027666"/>
            <a:ext cx="1891562" cy="1982102"/>
          </a:xfrm>
          <a:prstGeom prst="rect">
            <a:avLst/>
          </a:prstGeom>
        </p:spPr>
      </p:pic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7ECAA17A-06A6-4E84-B64E-655473EB76C6}"/>
              </a:ext>
            </a:extLst>
          </p:cNvPr>
          <p:cNvSpPr txBox="1"/>
          <p:nvPr/>
        </p:nvSpPr>
        <p:spPr>
          <a:xfrm>
            <a:off x="195638" y="9339261"/>
            <a:ext cx="660635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1300" b="1" kern="100" dirty="0">
                <a:solidFill>
                  <a:schemeClr val="bg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逗子市　市民協働部経済観光課（逗子市役所２階）</a:t>
            </a:r>
          </a:p>
          <a:p>
            <a:pPr algn="just"/>
            <a:r>
              <a:rPr lang="en-US" altLang="ja-JP" sz="1300" b="1" kern="100" dirty="0">
                <a:solidFill>
                  <a:schemeClr val="bg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Tel</a:t>
            </a:r>
            <a:r>
              <a:rPr lang="ja-JP" altLang="ja-JP" sz="1300" b="1" kern="100" dirty="0">
                <a:solidFill>
                  <a:schemeClr val="bg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r>
              <a:rPr lang="en-US" altLang="ja-JP" sz="1300" b="1" kern="100" dirty="0">
                <a:solidFill>
                  <a:schemeClr val="bg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046-873-1111</a:t>
            </a:r>
            <a:r>
              <a:rPr lang="ja-JP" altLang="ja-JP" sz="1300" b="1" kern="100" dirty="0">
                <a:solidFill>
                  <a:schemeClr val="bg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（内</a:t>
            </a:r>
            <a:r>
              <a:rPr lang="en-US" altLang="ja-JP" sz="1300" b="1" kern="100" dirty="0">
                <a:solidFill>
                  <a:schemeClr val="bg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281</a:t>
            </a:r>
            <a:r>
              <a:rPr lang="ja-JP" altLang="ja-JP" sz="1300" b="1" kern="100" dirty="0">
                <a:solidFill>
                  <a:schemeClr val="bg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）</a:t>
            </a:r>
            <a:r>
              <a:rPr lang="ja-JP" altLang="en-US" sz="1300" b="1" kern="1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300" b="1" kern="100" dirty="0">
                <a:solidFill>
                  <a:schemeClr val="bg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Ｅメール：</a:t>
            </a:r>
            <a:r>
              <a:rPr lang="en-US" altLang="ja-JP" sz="1300" b="1" kern="100" dirty="0">
                <a:solidFill>
                  <a:schemeClr val="bg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keizai@city.zushi.lg.jp</a:t>
            </a:r>
            <a:endParaRPr lang="ja-JP" altLang="ja-JP" sz="1300" b="1" kern="100" dirty="0">
              <a:solidFill>
                <a:schemeClr val="bg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7EAE541D-8E9B-4620-AA71-76CBF81728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558" y="4859561"/>
            <a:ext cx="961288" cy="96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364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943</TotalTime>
  <Words>276</Words>
  <Application>Microsoft Office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HGP創英角ｺﾞｼｯｸUB</vt:lpstr>
      <vt:lpstr>HGS創英角ｺﾞｼｯｸUB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いない</dc:creator>
  <cp:lastModifiedBy>いない</cp:lastModifiedBy>
  <cp:revision>81</cp:revision>
  <cp:lastPrinted>2024-07-10T07:12:07Z</cp:lastPrinted>
  <dcterms:created xsi:type="dcterms:W3CDTF">2024-07-04T07:29:17Z</dcterms:created>
  <dcterms:modified xsi:type="dcterms:W3CDTF">2025-08-20T10:38:10Z</dcterms:modified>
</cp:coreProperties>
</file>