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309" r:id="rId4"/>
    <p:sldId id="256" r:id="rId5"/>
    <p:sldId id="308"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810" y="96"/>
      </p:cViewPr>
      <p:guideLst/>
    </p:cSldViewPr>
  </p:slideViewPr>
  <p:notesTextViewPr>
    <p:cViewPr>
      <p:scale>
        <a:sx n="1" d="1"/>
        <a:sy n="1" d="1"/>
      </p:scale>
      <p:origin x="0" y="0"/>
    </p:cViewPr>
  </p:notesTextViewPr>
  <p:notesViewPr>
    <p:cSldViewPr snapToGrid="0">
      <p:cViewPr varScale="1">
        <p:scale>
          <a:sx n="30" d="100"/>
          <a:sy n="30" d="100"/>
        </p:scale>
        <p:origin x="244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03DDE-A325-468E-BF50-0B766F9429D2}" type="datetimeFigureOut">
              <a:rPr kumimoji="1" lang="ja-JP" altLang="en-US" smtClean="0"/>
              <a:t>2026/2/25</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4C806-F0E4-4A6B-93E5-DD220AC1588D}" type="slidenum">
              <a:rPr kumimoji="1" lang="ja-JP" altLang="en-US" smtClean="0"/>
              <a:t>‹#›</a:t>
            </a:fld>
            <a:endParaRPr kumimoji="1" lang="ja-JP" altLang="en-US"/>
          </a:p>
        </p:txBody>
      </p:sp>
    </p:spTree>
    <p:extLst>
      <p:ext uri="{BB962C8B-B14F-4D97-AF65-F5344CB8AC3E}">
        <p14:creationId xmlns:p14="http://schemas.microsoft.com/office/powerpoint/2010/main" val="2808323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1938" y="139700"/>
            <a:ext cx="6286500" cy="4351338"/>
          </a:xfrm>
        </p:spPr>
      </p:sp>
      <p:sp>
        <p:nvSpPr>
          <p:cNvPr id="3" name="ノート プレースホルダー 2"/>
          <p:cNvSpPr>
            <a:spLocks noGrp="1"/>
          </p:cNvSpPr>
          <p:nvPr>
            <p:ph type="body" idx="1"/>
          </p:nvPr>
        </p:nvSpPr>
        <p:spPr>
          <a:xfrm>
            <a:off x="261938" y="4780869"/>
            <a:ext cx="6286500" cy="4108298"/>
          </a:xfrm>
        </p:spPr>
        <p:txBody>
          <a:bodyPr/>
          <a:lstStyle/>
          <a:p>
            <a:endParaRPr lang="ja-JP" altLang="en-US" sz="1600" dirty="0"/>
          </a:p>
        </p:txBody>
      </p:sp>
      <p:sp>
        <p:nvSpPr>
          <p:cNvPr id="4" name="スライド番号プレースホルダー 3"/>
          <p:cNvSpPr>
            <a:spLocks noGrp="1"/>
          </p:cNvSpPr>
          <p:nvPr>
            <p:ph type="sldNum" sz="quarter" idx="5"/>
          </p:nvPr>
        </p:nvSpPr>
        <p:spPr/>
        <p:txBody>
          <a:bodyPr/>
          <a:lstStyle/>
          <a:p>
            <a:fld id="{4F5CE59E-7A9D-4968-BD8E-02FEE8E3A31C}" type="slidenum">
              <a:rPr kumimoji="1" lang="ja-JP" altLang="en-US" smtClean="0"/>
              <a:t>1</a:t>
            </a:fld>
            <a:endParaRPr kumimoji="1" lang="ja-JP" altLang="en-US"/>
          </a:p>
        </p:txBody>
      </p:sp>
    </p:spTree>
    <p:extLst>
      <p:ext uri="{BB962C8B-B14F-4D97-AF65-F5344CB8AC3E}">
        <p14:creationId xmlns:p14="http://schemas.microsoft.com/office/powerpoint/2010/main" val="333377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724C806-F0E4-4A6B-93E5-DD220AC1588D}" type="slidenum">
              <a:rPr kumimoji="1" lang="ja-JP" altLang="en-US" smtClean="0"/>
              <a:t>2</a:t>
            </a:fld>
            <a:endParaRPr kumimoji="1" lang="ja-JP" altLang="en-US"/>
          </a:p>
        </p:txBody>
      </p:sp>
    </p:spTree>
    <p:extLst>
      <p:ext uri="{BB962C8B-B14F-4D97-AF65-F5344CB8AC3E}">
        <p14:creationId xmlns:p14="http://schemas.microsoft.com/office/powerpoint/2010/main" val="277525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427865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374708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309246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53286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296363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17101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216762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8414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52575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301520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AEB9E9-F485-4085-AA12-BA942F143662}" type="datetimeFigureOut">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395510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EB9E9-F485-4085-AA12-BA942F143662}" type="datetimeFigureOut">
              <a:rPr kumimoji="1" lang="ja-JP" altLang="en-US" smtClean="0"/>
              <a:t>2026/2/25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C3AEE-2ECC-4DA8-9DA0-A8CEAE6D6021}" type="slidenum">
              <a:rPr kumimoji="1" lang="ja-JP" altLang="en-US" smtClean="0"/>
              <a:t>‹#›</a:t>
            </a:fld>
            <a:endParaRPr kumimoji="1" lang="ja-JP" altLang="en-US"/>
          </a:p>
        </p:txBody>
      </p:sp>
    </p:spTree>
    <p:extLst>
      <p:ext uri="{BB962C8B-B14F-4D97-AF65-F5344CB8AC3E}">
        <p14:creationId xmlns:p14="http://schemas.microsoft.com/office/powerpoint/2010/main" val="327036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376442-3C1B-4D5C-BCEE-4CFDFA318E99}"/>
              </a:ext>
            </a:extLst>
          </p:cNvPr>
          <p:cNvSpPr txBox="1"/>
          <p:nvPr/>
        </p:nvSpPr>
        <p:spPr>
          <a:xfrm>
            <a:off x="801835" y="997419"/>
            <a:ext cx="8464379" cy="646331"/>
          </a:xfrm>
          <a:prstGeom prst="rect">
            <a:avLst/>
          </a:prstGeom>
          <a:noFill/>
        </p:spPr>
        <p:txBody>
          <a:bodyPr wrap="square">
            <a:spAutoFit/>
          </a:bodyPr>
          <a:lstStyle/>
          <a:p>
            <a:r>
              <a:rPr lang="ja-JP" altLang="en-US" sz="3600" b="1" dirty="0">
                <a:latin typeface="BIZ UDゴシック" panose="020B0400000000000000" pitchFamily="49" charset="-128"/>
                <a:ea typeface="BIZ UDゴシック" panose="020B0400000000000000" pitchFamily="49" charset="-128"/>
              </a:rPr>
              <a:t>令和８年度逗子市総合防災訓練について</a:t>
            </a:r>
          </a:p>
        </p:txBody>
      </p:sp>
      <p:sp>
        <p:nvSpPr>
          <p:cNvPr id="5" name="テキスト ボックス 4">
            <a:extLst>
              <a:ext uri="{FF2B5EF4-FFF2-40B4-BE49-F238E27FC236}">
                <a16:creationId xmlns:a16="http://schemas.microsoft.com/office/drawing/2014/main" id="{A272E03F-5B9B-4BAD-A715-E19DCD921749}"/>
              </a:ext>
            </a:extLst>
          </p:cNvPr>
          <p:cNvSpPr txBox="1"/>
          <p:nvPr/>
        </p:nvSpPr>
        <p:spPr>
          <a:xfrm>
            <a:off x="2177293" y="6031261"/>
            <a:ext cx="5645889" cy="830997"/>
          </a:xfrm>
          <a:prstGeom prst="rect">
            <a:avLst/>
          </a:prstGeom>
          <a:noFill/>
        </p:spPr>
        <p:txBody>
          <a:bodyPr wrap="square">
            <a:spAutoFit/>
          </a:bodyPr>
          <a:lstStyle/>
          <a:p>
            <a:pPr algn="ctr"/>
            <a:r>
              <a:rPr lang="ja-JP" altLang="en-US" sz="2400" dirty="0">
                <a:latin typeface="BIZ UDゴシック" panose="020B0400000000000000" pitchFamily="49" charset="-128"/>
                <a:ea typeface="BIZ UDゴシック" panose="020B0400000000000000" pitchFamily="49" charset="-128"/>
              </a:rPr>
              <a:t>逗子市　防災安全課</a:t>
            </a:r>
          </a:p>
          <a:p>
            <a:pPr algn="ctr"/>
            <a:r>
              <a:rPr lang="ja-JP" altLang="en-US" sz="2400" dirty="0">
                <a:latin typeface="BIZ UDゴシック" panose="020B0400000000000000" pitchFamily="49" charset="-128"/>
                <a:ea typeface="BIZ UDゴシック" panose="020B0400000000000000" pitchFamily="49" charset="-128"/>
              </a:rPr>
              <a:t>令和８年３月１日</a:t>
            </a:r>
          </a:p>
        </p:txBody>
      </p:sp>
      <p:pic>
        <p:nvPicPr>
          <p:cNvPr id="6" name="図 5">
            <a:extLst>
              <a:ext uri="{FF2B5EF4-FFF2-40B4-BE49-F238E27FC236}">
                <a16:creationId xmlns:a16="http://schemas.microsoft.com/office/drawing/2014/main" id="{D27E0238-7B42-497C-9380-5CEDCCBFD5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7436" y="4801562"/>
            <a:ext cx="1191126" cy="1191126"/>
          </a:xfrm>
          <a:prstGeom prst="rect">
            <a:avLst/>
          </a:prstGeom>
        </p:spPr>
      </p:pic>
      <p:pic>
        <p:nvPicPr>
          <p:cNvPr id="8" name="図 7" descr="DSC06546">
            <a:extLst>
              <a:ext uri="{FF2B5EF4-FFF2-40B4-BE49-F238E27FC236}">
                <a16:creationId xmlns:a16="http://schemas.microsoft.com/office/drawing/2014/main" id="{95748709-F523-4D0E-8119-29956C5EBC20}"/>
              </a:ext>
            </a:extLst>
          </p:cNvPr>
          <p:cNvPicPr>
            <a:picLocks noGrp="1" noChangeAspect="1"/>
          </p:cNvPicPr>
          <p:nvPr isPhoto="1"/>
        </p:nvPicPr>
        <p:blipFill>
          <a:blip r:embed="rId4" cstate="screen">
            <a:lum/>
            <a:extLst>
              <a:ext uri="{28A0092B-C50C-407E-A947-70E740481C1C}">
                <a14:useLocalDpi xmlns:a14="http://schemas.microsoft.com/office/drawing/2010/main"/>
              </a:ext>
            </a:extLst>
          </a:blip>
          <a:stretch>
            <a:fillRect/>
          </a:stretch>
        </p:blipFill>
        <p:spPr>
          <a:xfrm>
            <a:off x="6501437" y="2202110"/>
            <a:ext cx="3118145" cy="2076448"/>
          </a:xfrm>
          <a:prstGeom prst="rect">
            <a:avLst/>
          </a:prstGeom>
        </p:spPr>
      </p:pic>
      <p:pic>
        <p:nvPicPr>
          <p:cNvPr id="7" name="図 6" descr="DSC06606">
            <a:extLst>
              <a:ext uri="{FF2B5EF4-FFF2-40B4-BE49-F238E27FC236}">
                <a16:creationId xmlns:a16="http://schemas.microsoft.com/office/drawing/2014/main" id="{E1BF5CC0-557B-4975-BF81-9106BE1A923D}"/>
              </a:ext>
            </a:extLst>
          </p:cNvPr>
          <p:cNvPicPr>
            <a:picLocks noGrp="1" noChangeAspect="1"/>
          </p:cNvPicPr>
          <p:nvPr isPhoto="1"/>
        </p:nvPicPr>
        <p:blipFill>
          <a:blip r:embed="rId5" cstate="screen">
            <a:lum/>
            <a:extLst>
              <a:ext uri="{28A0092B-C50C-407E-A947-70E740481C1C}">
                <a14:useLocalDpi xmlns:a14="http://schemas.microsoft.com/office/drawing/2010/main"/>
              </a:ext>
            </a:extLst>
          </a:blip>
          <a:stretch>
            <a:fillRect/>
          </a:stretch>
        </p:blipFill>
        <p:spPr>
          <a:xfrm>
            <a:off x="277185" y="2202111"/>
            <a:ext cx="3118143" cy="2076447"/>
          </a:xfrm>
          <a:prstGeom prst="rect">
            <a:avLst/>
          </a:prstGeom>
        </p:spPr>
      </p:pic>
      <p:sp>
        <p:nvSpPr>
          <p:cNvPr id="9" name="テキスト ボックス 8">
            <a:extLst>
              <a:ext uri="{FF2B5EF4-FFF2-40B4-BE49-F238E27FC236}">
                <a16:creationId xmlns:a16="http://schemas.microsoft.com/office/drawing/2014/main" id="{9FAE490D-0F82-4758-A79E-3291B3245FF0}"/>
              </a:ext>
            </a:extLst>
          </p:cNvPr>
          <p:cNvSpPr txBox="1"/>
          <p:nvPr/>
        </p:nvSpPr>
        <p:spPr>
          <a:xfrm>
            <a:off x="0" y="4293601"/>
            <a:ext cx="9906000" cy="461665"/>
          </a:xfrm>
          <a:prstGeom prst="rect">
            <a:avLst/>
          </a:prstGeom>
          <a:solidFill>
            <a:schemeClr val="bg1"/>
          </a:solidFill>
        </p:spPr>
        <p:txBody>
          <a:bodyPr wrap="square" rtlCol="0">
            <a:spAutoFit/>
          </a:bodyPr>
          <a:lstStyle/>
          <a:p>
            <a:pPr algn="ctr"/>
            <a:r>
              <a:rPr lang="ja-JP" altLang="en-US" sz="2400" b="1" dirty="0">
                <a:solidFill>
                  <a:schemeClr val="tx1">
                    <a:lumMod val="95000"/>
                  </a:schemeClr>
                </a:solidFill>
              </a:rPr>
              <a:t>令和元年総合防災訓練　消防、警察、自衛隊による救出救護訓練</a:t>
            </a:r>
          </a:p>
        </p:txBody>
      </p:sp>
      <p:pic>
        <p:nvPicPr>
          <p:cNvPr id="10" name="図 9" descr="DSC06370">
            <a:extLst>
              <a:ext uri="{FF2B5EF4-FFF2-40B4-BE49-F238E27FC236}">
                <a16:creationId xmlns:a16="http://schemas.microsoft.com/office/drawing/2014/main" id="{E6380CF1-E6BE-4213-AD56-F4BE49FE30BD}"/>
              </a:ext>
            </a:extLst>
          </p:cNvPr>
          <p:cNvPicPr>
            <a:picLocks noGrp="1" noChangeAspect="1"/>
          </p:cNvPicPr>
          <p:nvPr isPhoto="1"/>
        </p:nvPicPr>
        <p:blipFill>
          <a:blip r:embed="rId6" cstate="screen">
            <a:lum/>
            <a:extLst>
              <a:ext uri="{28A0092B-C50C-407E-A947-70E740481C1C}">
                <a14:useLocalDpi xmlns:a14="http://schemas.microsoft.com/office/drawing/2010/main"/>
              </a:ext>
            </a:extLst>
          </a:blip>
          <a:stretch>
            <a:fillRect/>
          </a:stretch>
        </p:blipFill>
        <p:spPr>
          <a:xfrm>
            <a:off x="3395328" y="2202110"/>
            <a:ext cx="3118145" cy="2076448"/>
          </a:xfrm>
          <a:prstGeom prst="rect">
            <a:avLst/>
          </a:prstGeom>
        </p:spPr>
      </p:pic>
    </p:spTree>
    <p:extLst>
      <p:ext uri="{BB962C8B-B14F-4D97-AF65-F5344CB8AC3E}">
        <p14:creationId xmlns:p14="http://schemas.microsoft.com/office/powerpoint/2010/main" val="347060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4087A0E-B571-4E13-B1F9-E30F07F582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750" y="369736"/>
            <a:ext cx="3171046" cy="2111620"/>
          </a:xfrm>
          <a:prstGeom prst="rect">
            <a:avLst/>
          </a:prstGeom>
        </p:spPr>
      </p:pic>
      <p:pic>
        <p:nvPicPr>
          <p:cNvPr id="4" name="図 3">
            <a:extLst>
              <a:ext uri="{FF2B5EF4-FFF2-40B4-BE49-F238E27FC236}">
                <a16:creationId xmlns:a16="http://schemas.microsoft.com/office/drawing/2014/main" id="{617B0087-BA50-4A6B-91BE-858E30A932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246" y="369736"/>
            <a:ext cx="3171046" cy="2111621"/>
          </a:xfrm>
          <a:prstGeom prst="rect">
            <a:avLst/>
          </a:prstGeom>
        </p:spPr>
      </p:pic>
      <p:pic>
        <p:nvPicPr>
          <p:cNvPr id="5" name="図 4">
            <a:extLst>
              <a:ext uri="{FF2B5EF4-FFF2-40B4-BE49-F238E27FC236}">
                <a16:creationId xmlns:a16="http://schemas.microsoft.com/office/drawing/2014/main" id="{3513534A-8938-4C87-BC7B-94F0985D7C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6123" y="369736"/>
            <a:ext cx="3189127" cy="2111621"/>
          </a:xfrm>
          <a:prstGeom prst="rect">
            <a:avLst/>
          </a:prstGeom>
        </p:spPr>
      </p:pic>
      <p:pic>
        <p:nvPicPr>
          <p:cNvPr id="6" name="図 5">
            <a:extLst>
              <a:ext uri="{FF2B5EF4-FFF2-40B4-BE49-F238E27FC236}">
                <a16:creationId xmlns:a16="http://schemas.microsoft.com/office/drawing/2014/main" id="{F258A035-A187-453F-B122-9CAB734E29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749" y="2516390"/>
            <a:ext cx="3171047" cy="2111621"/>
          </a:xfrm>
          <a:prstGeom prst="rect">
            <a:avLst/>
          </a:prstGeom>
        </p:spPr>
      </p:pic>
      <p:pic>
        <p:nvPicPr>
          <p:cNvPr id="7" name="図 6">
            <a:extLst>
              <a:ext uri="{FF2B5EF4-FFF2-40B4-BE49-F238E27FC236}">
                <a16:creationId xmlns:a16="http://schemas.microsoft.com/office/drawing/2014/main" id="{B3B4BB32-1184-4717-97F5-C1D965D58E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55743" y="2516391"/>
            <a:ext cx="3171046" cy="2111620"/>
          </a:xfrm>
          <a:prstGeom prst="rect">
            <a:avLst/>
          </a:prstGeom>
        </p:spPr>
      </p:pic>
      <p:pic>
        <p:nvPicPr>
          <p:cNvPr id="8" name="図 7">
            <a:extLst>
              <a:ext uri="{FF2B5EF4-FFF2-40B4-BE49-F238E27FC236}">
                <a16:creationId xmlns:a16="http://schemas.microsoft.com/office/drawing/2014/main" id="{CE20DDE1-BE90-4225-ACB6-39BB69E6B0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07871" y="2526715"/>
            <a:ext cx="3165627" cy="2111621"/>
          </a:xfrm>
          <a:prstGeom prst="rect">
            <a:avLst/>
          </a:prstGeom>
        </p:spPr>
      </p:pic>
      <p:pic>
        <p:nvPicPr>
          <p:cNvPr id="9" name="図 8">
            <a:extLst>
              <a:ext uri="{FF2B5EF4-FFF2-40B4-BE49-F238E27FC236}">
                <a16:creationId xmlns:a16="http://schemas.microsoft.com/office/drawing/2014/main" id="{074DB3BB-0602-4361-A3EB-92FE947E02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0749" y="4690578"/>
            <a:ext cx="3165626" cy="2120644"/>
          </a:xfrm>
          <a:prstGeom prst="rect">
            <a:avLst/>
          </a:prstGeom>
        </p:spPr>
      </p:pic>
      <p:sp>
        <p:nvSpPr>
          <p:cNvPr id="2" name="テキスト ボックス 1">
            <a:extLst>
              <a:ext uri="{FF2B5EF4-FFF2-40B4-BE49-F238E27FC236}">
                <a16:creationId xmlns:a16="http://schemas.microsoft.com/office/drawing/2014/main" id="{8F5D7B32-628D-4DE1-8CF4-6AD20668DB20}"/>
              </a:ext>
            </a:extLst>
          </p:cNvPr>
          <p:cNvSpPr txBox="1"/>
          <p:nvPr/>
        </p:nvSpPr>
        <p:spPr>
          <a:xfrm>
            <a:off x="2183284" y="-30879"/>
            <a:ext cx="5515963" cy="369332"/>
          </a:xfrm>
          <a:prstGeom prst="rect">
            <a:avLst/>
          </a:prstGeom>
          <a:noFill/>
          <a:ln w="28575">
            <a:noFill/>
          </a:ln>
        </p:spPr>
        <p:txBody>
          <a:bodyPr wrap="square">
            <a:spAutoFit/>
          </a:bodyPr>
          <a:lstStyle/>
          <a:p>
            <a:pPr algn="ctr"/>
            <a:r>
              <a:rPr lang="ja-JP" altLang="en-US" dirty="0">
                <a:latin typeface="BIZ UDゴシック" panose="020B0400000000000000" pitchFamily="49" charset="-128"/>
                <a:ea typeface="BIZ UDゴシック" panose="020B0400000000000000" pitchFamily="49" charset="-128"/>
              </a:rPr>
              <a:t>令和元年</a:t>
            </a:r>
            <a:r>
              <a:rPr lang="en-US" altLang="ja-JP" dirty="0">
                <a:latin typeface="BIZ UDゴシック" panose="020B0400000000000000" pitchFamily="49" charset="-128"/>
                <a:ea typeface="BIZ UDゴシック" panose="020B0400000000000000" pitchFamily="49" charset="-128"/>
              </a:rPr>
              <a:t>10</a:t>
            </a:r>
            <a:r>
              <a:rPr lang="ja-JP" altLang="en-US" dirty="0">
                <a:latin typeface="BIZ UDゴシック" panose="020B0400000000000000" pitchFamily="49" charset="-128"/>
                <a:ea typeface="BIZ UDゴシック" panose="020B0400000000000000" pitchFamily="49" charset="-128"/>
              </a:rPr>
              <a:t>月５日の逗子市総合防災訓練の</a:t>
            </a:r>
            <a:r>
              <a:rPr lang="ja-JP" altLang="en-US" dirty="0">
                <a:solidFill>
                  <a:srgbClr val="0000CC"/>
                </a:solidFill>
                <a:latin typeface="BIZ UDゴシック" panose="020B0400000000000000" pitchFamily="49" charset="-128"/>
                <a:ea typeface="BIZ UDゴシック" panose="020B0400000000000000" pitchFamily="49" charset="-128"/>
              </a:rPr>
              <a:t>展示状況</a:t>
            </a:r>
          </a:p>
        </p:txBody>
      </p:sp>
      <p:pic>
        <p:nvPicPr>
          <p:cNvPr id="10" name="図 9">
            <a:extLst>
              <a:ext uri="{FF2B5EF4-FFF2-40B4-BE49-F238E27FC236}">
                <a16:creationId xmlns:a16="http://schemas.microsoft.com/office/drawing/2014/main" id="{F25B624E-2FBD-4154-8393-A12406A5CB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55743" y="4672905"/>
            <a:ext cx="3171046" cy="2111620"/>
          </a:xfrm>
          <a:prstGeom prst="rect">
            <a:avLst/>
          </a:prstGeom>
        </p:spPr>
      </p:pic>
      <p:pic>
        <p:nvPicPr>
          <p:cNvPr id="11" name="図 10">
            <a:extLst>
              <a:ext uri="{FF2B5EF4-FFF2-40B4-BE49-F238E27FC236}">
                <a16:creationId xmlns:a16="http://schemas.microsoft.com/office/drawing/2014/main" id="{CFD386B6-3697-4554-A5AF-31F5604E579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13266" y="4683696"/>
            <a:ext cx="3154840" cy="2111620"/>
          </a:xfrm>
          <a:prstGeom prst="rect">
            <a:avLst/>
          </a:prstGeom>
        </p:spPr>
      </p:pic>
    </p:spTree>
    <p:extLst>
      <p:ext uri="{BB962C8B-B14F-4D97-AF65-F5344CB8AC3E}">
        <p14:creationId xmlns:p14="http://schemas.microsoft.com/office/powerpoint/2010/main" val="19561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71B5FFC-E97F-4F31-8C7A-39709EEE2A63}"/>
              </a:ext>
            </a:extLst>
          </p:cNvPr>
          <p:cNvSpPr txBox="1"/>
          <p:nvPr/>
        </p:nvSpPr>
        <p:spPr>
          <a:xfrm>
            <a:off x="1849832" y="0"/>
            <a:ext cx="6206336" cy="369332"/>
          </a:xfrm>
          <a:prstGeom prst="rect">
            <a:avLst/>
          </a:prstGeom>
          <a:noFill/>
          <a:ln w="28575">
            <a:noFill/>
          </a:ln>
        </p:spPr>
        <p:txBody>
          <a:bodyPr wrap="square">
            <a:spAutoFit/>
          </a:bodyPr>
          <a:lstStyle/>
          <a:p>
            <a:pPr algn="ctr"/>
            <a:r>
              <a:rPr lang="ja-JP" altLang="en-US" dirty="0">
                <a:latin typeface="BIZ UDゴシック" panose="020B0400000000000000" pitchFamily="49" charset="-128"/>
                <a:ea typeface="BIZ UDゴシック" panose="020B0400000000000000" pitchFamily="49" charset="-128"/>
              </a:rPr>
              <a:t>平成</a:t>
            </a:r>
            <a:r>
              <a:rPr lang="en-US" altLang="ja-JP" dirty="0">
                <a:latin typeface="BIZ UDゴシック" panose="020B0400000000000000" pitchFamily="49" charset="-128"/>
                <a:ea typeface="BIZ UDゴシック" panose="020B0400000000000000" pitchFamily="49" charset="-128"/>
              </a:rPr>
              <a:t>28</a:t>
            </a:r>
            <a:r>
              <a:rPr lang="ja-JP" altLang="en-US" dirty="0">
                <a:latin typeface="BIZ UDゴシック" panose="020B0400000000000000" pitchFamily="49" charset="-128"/>
                <a:ea typeface="BIZ UDゴシック" panose="020B0400000000000000" pitchFamily="49" charset="-128"/>
              </a:rPr>
              <a:t>年の逗子市総合防災訓練の</a:t>
            </a:r>
            <a:r>
              <a:rPr lang="ja-JP" altLang="en-US" dirty="0">
                <a:solidFill>
                  <a:srgbClr val="C00000"/>
                </a:solidFill>
                <a:latin typeface="BIZ UDゴシック" panose="020B0400000000000000" pitchFamily="49" charset="-128"/>
                <a:ea typeface="BIZ UDゴシック" panose="020B0400000000000000" pitchFamily="49" charset="-128"/>
              </a:rPr>
              <a:t>市民参加の状況</a:t>
            </a:r>
          </a:p>
        </p:txBody>
      </p:sp>
      <p:pic>
        <p:nvPicPr>
          <p:cNvPr id="14" name="図 13">
            <a:extLst>
              <a:ext uri="{FF2B5EF4-FFF2-40B4-BE49-F238E27FC236}">
                <a16:creationId xmlns:a16="http://schemas.microsoft.com/office/drawing/2014/main" id="{8EF29749-482B-471E-8C2B-7836A6B18903}"/>
              </a:ext>
            </a:extLst>
          </p:cNvPr>
          <p:cNvPicPr/>
          <p:nvPr/>
        </p:nvPicPr>
        <p:blipFill>
          <a:blip r:embed="rId2" cstate="print"/>
          <a:stretch>
            <a:fillRect/>
          </a:stretch>
        </p:blipFill>
        <p:spPr>
          <a:xfrm>
            <a:off x="480836" y="407518"/>
            <a:ext cx="2736734" cy="1967299"/>
          </a:xfrm>
          <a:prstGeom prst="rect">
            <a:avLst/>
          </a:prstGeom>
        </p:spPr>
      </p:pic>
      <p:pic>
        <p:nvPicPr>
          <p:cNvPr id="15" name="図 14">
            <a:extLst>
              <a:ext uri="{FF2B5EF4-FFF2-40B4-BE49-F238E27FC236}">
                <a16:creationId xmlns:a16="http://schemas.microsoft.com/office/drawing/2014/main" id="{5AA83737-3D44-4698-89B4-CA2D8EE90FD7}"/>
              </a:ext>
            </a:extLst>
          </p:cNvPr>
          <p:cNvPicPr/>
          <p:nvPr/>
        </p:nvPicPr>
        <p:blipFill>
          <a:blip r:embed="rId3" cstate="print"/>
          <a:stretch>
            <a:fillRect/>
          </a:stretch>
        </p:blipFill>
        <p:spPr>
          <a:xfrm>
            <a:off x="3722965" y="442523"/>
            <a:ext cx="2843720" cy="1943939"/>
          </a:xfrm>
          <a:prstGeom prst="rect">
            <a:avLst/>
          </a:prstGeom>
        </p:spPr>
      </p:pic>
      <p:pic>
        <p:nvPicPr>
          <p:cNvPr id="16" name="図 15">
            <a:extLst>
              <a:ext uri="{FF2B5EF4-FFF2-40B4-BE49-F238E27FC236}">
                <a16:creationId xmlns:a16="http://schemas.microsoft.com/office/drawing/2014/main" id="{15A53087-4CA4-48B8-958D-A35AD69826C2}"/>
              </a:ext>
            </a:extLst>
          </p:cNvPr>
          <p:cNvPicPr/>
          <p:nvPr/>
        </p:nvPicPr>
        <p:blipFill>
          <a:blip r:embed="rId4" cstate="print"/>
          <a:stretch>
            <a:fillRect/>
          </a:stretch>
        </p:blipFill>
        <p:spPr>
          <a:xfrm>
            <a:off x="7021100" y="476551"/>
            <a:ext cx="2724783" cy="1943939"/>
          </a:xfrm>
          <a:prstGeom prst="rect">
            <a:avLst/>
          </a:prstGeom>
        </p:spPr>
      </p:pic>
      <p:sp>
        <p:nvSpPr>
          <p:cNvPr id="17" name="テキスト ボックス 16">
            <a:extLst>
              <a:ext uri="{FF2B5EF4-FFF2-40B4-BE49-F238E27FC236}">
                <a16:creationId xmlns:a16="http://schemas.microsoft.com/office/drawing/2014/main" id="{15FAAE79-C0D6-4E63-BC74-1CE9C8B36677}"/>
              </a:ext>
            </a:extLst>
          </p:cNvPr>
          <p:cNvSpPr txBox="1"/>
          <p:nvPr/>
        </p:nvSpPr>
        <p:spPr>
          <a:xfrm>
            <a:off x="1344359" y="2019587"/>
            <a:ext cx="902811"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初期消火</a:t>
            </a:r>
          </a:p>
        </p:txBody>
      </p:sp>
      <p:sp>
        <p:nvSpPr>
          <p:cNvPr id="18" name="テキスト ボックス 17">
            <a:extLst>
              <a:ext uri="{FF2B5EF4-FFF2-40B4-BE49-F238E27FC236}">
                <a16:creationId xmlns:a16="http://schemas.microsoft.com/office/drawing/2014/main" id="{48D52F52-C59F-421C-9FCA-3523BE2A44AE}"/>
              </a:ext>
            </a:extLst>
          </p:cNvPr>
          <p:cNvSpPr txBox="1"/>
          <p:nvPr/>
        </p:nvSpPr>
        <p:spPr>
          <a:xfrm>
            <a:off x="4513883" y="2032315"/>
            <a:ext cx="1261884"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バケツリレー</a:t>
            </a:r>
          </a:p>
        </p:txBody>
      </p:sp>
      <p:sp>
        <p:nvSpPr>
          <p:cNvPr id="19" name="テキスト ボックス 18">
            <a:extLst>
              <a:ext uri="{FF2B5EF4-FFF2-40B4-BE49-F238E27FC236}">
                <a16:creationId xmlns:a16="http://schemas.microsoft.com/office/drawing/2014/main" id="{3C9B5E4C-5D2B-4F26-9F9A-68C767AF39EE}"/>
              </a:ext>
            </a:extLst>
          </p:cNvPr>
          <p:cNvSpPr txBox="1"/>
          <p:nvPr/>
        </p:nvSpPr>
        <p:spPr>
          <a:xfrm>
            <a:off x="7694087" y="2067040"/>
            <a:ext cx="1441420"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スタンドパイプ</a:t>
            </a:r>
          </a:p>
        </p:txBody>
      </p:sp>
      <p:pic>
        <p:nvPicPr>
          <p:cNvPr id="20" name="図 19">
            <a:extLst>
              <a:ext uri="{FF2B5EF4-FFF2-40B4-BE49-F238E27FC236}">
                <a16:creationId xmlns:a16="http://schemas.microsoft.com/office/drawing/2014/main" id="{08572F72-4DA6-4FE6-914A-D550FCB1BA12}"/>
              </a:ext>
            </a:extLst>
          </p:cNvPr>
          <p:cNvPicPr/>
          <p:nvPr/>
        </p:nvPicPr>
        <p:blipFill>
          <a:blip r:embed="rId5" cstate="print"/>
          <a:stretch>
            <a:fillRect/>
          </a:stretch>
        </p:blipFill>
        <p:spPr>
          <a:xfrm>
            <a:off x="7021101" y="2527709"/>
            <a:ext cx="2757073" cy="1986387"/>
          </a:xfrm>
          <a:prstGeom prst="rect">
            <a:avLst/>
          </a:prstGeom>
        </p:spPr>
      </p:pic>
      <p:sp>
        <p:nvSpPr>
          <p:cNvPr id="21" name="テキスト ボックス 20">
            <a:extLst>
              <a:ext uri="{FF2B5EF4-FFF2-40B4-BE49-F238E27FC236}">
                <a16:creationId xmlns:a16="http://schemas.microsoft.com/office/drawing/2014/main" id="{3D916EB2-92C0-489A-964C-060D9904870F}"/>
              </a:ext>
            </a:extLst>
          </p:cNvPr>
          <p:cNvSpPr txBox="1"/>
          <p:nvPr/>
        </p:nvSpPr>
        <p:spPr>
          <a:xfrm>
            <a:off x="7593744" y="4158969"/>
            <a:ext cx="1800493"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ペット同行避難誘導</a:t>
            </a:r>
          </a:p>
        </p:txBody>
      </p:sp>
      <p:pic>
        <p:nvPicPr>
          <p:cNvPr id="22" name="図 21">
            <a:extLst>
              <a:ext uri="{FF2B5EF4-FFF2-40B4-BE49-F238E27FC236}">
                <a16:creationId xmlns:a16="http://schemas.microsoft.com/office/drawing/2014/main" id="{860B4B84-6C51-4121-9F6D-CD40926AB46B}"/>
              </a:ext>
            </a:extLst>
          </p:cNvPr>
          <p:cNvPicPr/>
          <p:nvPr/>
        </p:nvPicPr>
        <p:blipFill>
          <a:blip r:embed="rId6" cstate="print"/>
          <a:stretch>
            <a:fillRect/>
          </a:stretch>
        </p:blipFill>
        <p:spPr>
          <a:xfrm>
            <a:off x="484160" y="2459654"/>
            <a:ext cx="2748415" cy="2054442"/>
          </a:xfrm>
          <a:prstGeom prst="rect">
            <a:avLst/>
          </a:prstGeom>
        </p:spPr>
      </p:pic>
      <p:sp>
        <p:nvSpPr>
          <p:cNvPr id="23" name="テキスト ボックス 22">
            <a:extLst>
              <a:ext uri="{FF2B5EF4-FFF2-40B4-BE49-F238E27FC236}">
                <a16:creationId xmlns:a16="http://schemas.microsoft.com/office/drawing/2014/main" id="{15C92DC1-5070-4FDE-AD45-0983DD1D83F4}"/>
              </a:ext>
            </a:extLst>
          </p:cNvPr>
          <p:cNvSpPr txBox="1"/>
          <p:nvPr/>
        </p:nvSpPr>
        <p:spPr>
          <a:xfrm>
            <a:off x="1227425" y="4154279"/>
            <a:ext cx="1261884"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チェーンソー</a:t>
            </a:r>
          </a:p>
        </p:txBody>
      </p:sp>
      <p:pic>
        <p:nvPicPr>
          <p:cNvPr id="24" name="図 23">
            <a:extLst>
              <a:ext uri="{FF2B5EF4-FFF2-40B4-BE49-F238E27FC236}">
                <a16:creationId xmlns:a16="http://schemas.microsoft.com/office/drawing/2014/main" id="{383D57D9-4A3C-48E2-B025-1F381C592AB0}"/>
              </a:ext>
            </a:extLst>
          </p:cNvPr>
          <p:cNvPicPr/>
          <p:nvPr/>
        </p:nvPicPr>
        <p:blipFill>
          <a:blip r:embed="rId7" cstate="print"/>
          <a:stretch>
            <a:fillRect/>
          </a:stretch>
        </p:blipFill>
        <p:spPr>
          <a:xfrm>
            <a:off x="3722965" y="2480989"/>
            <a:ext cx="2843720" cy="2033107"/>
          </a:xfrm>
          <a:prstGeom prst="rect">
            <a:avLst/>
          </a:prstGeom>
        </p:spPr>
      </p:pic>
      <p:sp>
        <p:nvSpPr>
          <p:cNvPr id="25" name="テキスト ボックス 24">
            <a:extLst>
              <a:ext uri="{FF2B5EF4-FFF2-40B4-BE49-F238E27FC236}">
                <a16:creationId xmlns:a16="http://schemas.microsoft.com/office/drawing/2014/main" id="{9513AAFF-25D2-467D-AC08-5DD5139C3BA9}"/>
              </a:ext>
            </a:extLst>
          </p:cNvPr>
          <p:cNvSpPr txBox="1"/>
          <p:nvPr/>
        </p:nvSpPr>
        <p:spPr>
          <a:xfrm>
            <a:off x="4953000" y="4154279"/>
            <a:ext cx="543739"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水防</a:t>
            </a:r>
          </a:p>
        </p:txBody>
      </p:sp>
      <p:pic>
        <p:nvPicPr>
          <p:cNvPr id="28" name="図 27">
            <a:extLst>
              <a:ext uri="{FF2B5EF4-FFF2-40B4-BE49-F238E27FC236}">
                <a16:creationId xmlns:a16="http://schemas.microsoft.com/office/drawing/2014/main" id="{567A7430-46F0-46A9-BE52-9CC30450571A}"/>
              </a:ext>
            </a:extLst>
          </p:cNvPr>
          <p:cNvPicPr/>
          <p:nvPr/>
        </p:nvPicPr>
        <p:blipFill>
          <a:blip r:embed="rId8" cstate="print"/>
          <a:stretch>
            <a:fillRect/>
          </a:stretch>
        </p:blipFill>
        <p:spPr>
          <a:xfrm>
            <a:off x="456722" y="4635283"/>
            <a:ext cx="2760848" cy="2054442"/>
          </a:xfrm>
          <a:prstGeom prst="rect">
            <a:avLst/>
          </a:prstGeom>
        </p:spPr>
      </p:pic>
      <p:sp>
        <p:nvSpPr>
          <p:cNvPr id="31" name="テキスト ボックス 30">
            <a:extLst>
              <a:ext uri="{FF2B5EF4-FFF2-40B4-BE49-F238E27FC236}">
                <a16:creationId xmlns:a16="http://schemas.microsoft.com/office/drawing/2014/main" id="{B368E61D-D3B6-492C-896C-8869CD0C6463}"/>
              </a:ext>
            </a:extLst>
          </p:cNvPr>
          <p:cNvSpPr txBox="1"/>
          <p:nvPr/>
        </p:nvSpPr>
        <p:spPr>
          <a:xfrm>
            <a:off x="1344358" y="6338851"/>
            <a:ext cx="902811"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簡易担架</a:t>
            </a:r>
          </a:p>
        </p:txBody>
      </p:sp>
      <p:pic>
        <p:nvPicPr>
          <p:cNvPr id="32" name="図 31">
            <a:extLst>
              <a:ext uri="{FF2B5EF4-FFF2-40B4-BE49-F238E27FC236}">
                <a16:creationId xmlns:a16="http://schemas.microsoft.com/office/drawing/2014/main" id="{F3166390-4D4A-4840-A953-F94ACBAB1668}"/>
              </a:ext>
            </a:extLst>
          </p:cNvPr>
          <p:cNvPicPr/>
          <p:nvPr/>
        </p:nvPicPr>
        <p:blipFill>
          <a:blip r:embed="rId9" cstate="print"/>
          <a:stretch>
            <a:fillRect/>
          </a:stretch>
        </p:blipFill>
        <p:spPr>
          <a:xfrm>
            <a:off x="3717212" y="4629393"/>
            <a:ext cx="2839033" cy="2033107"/>
          </a:xfrm>
          <a:prstGeom prst="rect">
            <a:avLst/>
          </a:prstGeom>
        </p:spPr>
      </p:pic>
      <p:sp>
        <p:nvSpPr>
          <p:cNvPr id="30" name="テキスト ボックス 29">
            <a:extLst>
              <a:ext uri="{FF2B5EF4-FFF2-40B4-BE49-F238E27FC236}">
                <a16:creationId xmlns:a16="http://schemas.microsoft.com/office/drawing/2014/main" id="{3CF9A7E8-F00E-465A-861A-B6DA9E3DE09D}"/>
              </a:ext>
            </a:extLst>
          </p:cNvPr>
          <p:cNvSpPr txBox="1"/>
          <p:nvPr/>
        </p:nvSpPr>
        <p:spPr>
          <a:xfrm>
            <a:off x="4863231" y="6315526"/>
            <a:ext cx="723275"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ＡＥＤ</a:t>
            </a:r>
          </a:p>
        </p:txBody>
      </p:sp>
      <p:pic>
        <p:nvPicPr>
          <p:cNvPr id="33" name="図 32">
            <a:extLst>
              <a:ext uri="{FF2B5EF4-FFF2-40B4-BE49-F238E27FC236}">
                <a16:creationId xmlns:a16="http://schemas.microsoft.com/office/drawing/2014/main" id="{E4869B4C-7EB4-419A-8E7D-7AA623B84D56}"/>
              </a:ext>
            </a:extLst>
          </p:cNvPr>
          <p:cNvPicPr/>
          <p:nvPr/>
        </p:nvPicPr>
        <p:blipFill>
          <a:blip r:embed="rId10" cstate="print"/>
          <a:stretch>
            <a:fillRect/>
          </a:stretch>
        </p:blipFill>
        <p:spPr>
          <a:xfrm>
            <a:off x="7021101" y="4656618"/>
            <a:ext cx="2724783" cy="1998825"/>
          </a:xfrm>
          <a:prstGeom prst="rect">
            <a:avLst/>
          </a:prstGeom>
        </p:spPr>
      </p:pic>
      <p:sp>
        <p:nvSpPr>
          <p:cNvPr id="29" name="テキスト ボックス 28">
            <a:extLst>
              <a:ext uri="{FF2B5EF4-FFF2-40B4-BE49-F238E27FC236}">
                <a16:creationId xmlns:a16="http://schemas.microsoft.com/office/drawing/2014/main" id="{4677818B-E0BF-47C2-AF06-A2D096B8754D}"/>
              </a:ext>
            </a:extLst>
          </p:cNvPr>
          <p:cNvSpPr txBox="1"/>
          <p:nvPr/>
        </p:nvSpPr>
        <p:spPr>
          <a:xfrm>
            <a:off x="8289772" y="6315525"/>
            <a:ext cx="543739" cy="307777"/>
          </a:xfrm>
          <a:prstGeom prst="rect">
            <a:avLst/>
          </a:prstGeom>
          <a:solidFill>
            <a:schemeClr val="bg1"/>
          </a:solid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給水</a:t>
            </a:r>
          </a:p>
        </p:txBody>
      </p:sp>
    </p:spTree>
    <p:extLst>
      <p:ext uri="{BB962C8B-B14F-4D97-AF65-F5344CB8AC3E}">
        <p14:creationId xmlns:p14="http://schemas.microsoft.com/office/powerpoint/2010/main" val="15388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04063DA-82D5-4FDC-B166-F452721EF5A4}"/>
              </a:ext>
            </a:extLst>
          </p:cNvPr>
          <p:cNvSpPr txBox="1"/>
          <p:nvPr/>
        </p:nvSpPr>
        <p:spPr>
          <a:xfrm>
            <a:off x="2928395" y="184666"/>
            <a:ext cx="4340506" cy="369332"/>
          </a:xfrm>
          <a:prstGeom prst="rect">
            <a:avLst/>
          </a:prstGeom>
          <a:noFill/>
          <a:ln w="28575">
            <a:solidFill>
              <a:srgbClr val="008000"/>
            </a:solidFill>
          </a:ln>
        </p:spPr>
        <p:txBody>
          <a:bodyPr wrap="square">
            <a:spAutoFit/>
          </a:bodyPr>
          <a:lstStyle/>
          <a:p>
            <a:pPr algn="ctr"/>
            <a:r>
              <a:rPr lang="ja-JP" altLang="en-US" sz="1800" i="0" u="none" strike="noStrike" baseline="0" dirty="0">
                <a:latin typeface="BIZ UDゴシック" panose="020B0400000000000000" pitchFamily="49" charset="-128"/>
                <a:ea typeface="BIZ UDゴシック" panose="020B0400000000000000" pitchFamily="49" charset="-128"/>
              </a:rPr>
              <a:t>逗子市防災訓練の推移</a:t>
            </a:r>
            <a:endParaRPr lang="ja-JP" altLang="en-US"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5875E345-8784-4D41-8EB4-6BD90261A8BC}"/>
              </a:ext>
            </a:extLst>
          </p:cNvPr>
          <p:cNvSpPr txBox="1"/>
          <p:nvPr/>
        </p:nvSpPr>
        <p:spPr>
          <a:xfrm>
            <a:off x="290109" y="511279"/>
            <a:ext cx="9603582" cy="3416320"/>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１　経緯</a:t>
            </a:r>
          </a:p>
          <a:p>
            <a:r>
              <a:rPr kumimoji="1" lang="ja-JP" altLang="en-US" dirty="0">
                <a:latin typeface="BIZ UDゴシック" panose="020B0400000000000000" pitchFamily="49" charset="-128"/>
                <a:ea typeface="BIZ UDゴシック" panose="020B0400000000000000" pitchFamily="49" charset="-128"/>
              </a:rPr>
              <a:t>　　令和元年以前の市防災訓練は、「総合防災訓練」という位置付けで第一運動公園におい</a:t>
            </a:r>
          </a:p>
          <a:p>
            <a:r>
              <a:rPr kumimoji="1" lang="ja-JP" altLang="en-US" dirty="0">
                <a:latin typeface="BIZ UDゴシック" panose="020B0400000000000000" pitchFamily="49" charset="-128"/>
                <a:ea typeface="BIZ UDゴシック" panose="020B0400000000000000" pitchFamily="49" charset="-128"/>
              </a:rPr>
              <a:t>　て他市町と同じく「会場型」の訓練を実施し、シナリオに沿った展示訓練を行っていた。</a:t>
            </a:r>
          </a:p>
          <a:p>
            <a:r>
              <a:rPr kumimoji="1" lang="ja-JP" altLang="en-US" dirty="0">
                <a:latin typeface="BIZ UDゴシック" panose="020B0400000000000000" pitchFamily="49" charset="-128"/>
                <a:ea typeface="BIZ UDゴシック" panose="020B0400000000000000" pitchFamily="49" charset="-128"/>
              </a:rPr>
              <a:t>　　コロナ禍で２年間、訓練は未実施であったが、令和４年以降は訓練要領の見直しを図り、</a:t>
            </a:r>
          </a:p>
          <a:p>
            <a:r>
              <a:rPr kumimoji="1" lang="ja-JP" altLang="en-US" dirty="0">
                <a:latin typeface="BIZ UDゴシック" panose="020B0400000000000000" pitchFamily="49" charset="-128"/>
                <a:ea typeface="BIZ UDゴシック" panose="020B0400000000000000" pitchFamily="49" charset="-128"/>
              </a:rPr>
              <a:t>　地域別の特性を踏まえた訓練種目と自主防災組織が各種訓練に参加する機会をできるだけ</a:t>
            </a:r>
          </a:p>
          <a:p>
            <a:r>
              <a:rPr kumimoji="1" lang="ja-JP" altLang="en-US" dirty="0">
                <a:latin typeface="BIZ UDゴシック" panose="020B0400000000000000" pitchFamily="49" charset="-128"/>
                <a:ea typeface="BIZ UDゴシック" panose="020B0400000000000000" pitchFamily="49" charset="-128"/>
              </a:rPr>
              <a:t>　多く設けることを狙いに各小学校単位の防災訓練</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以下「地区別訓練」という。</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を実施し</a:t>
            </a:r>
          </a:p>
          <a:p>
            <a:r>
              <a:rPr kumimoji="1" lang="ja-JP" altLang="en-US" dirty="0">
                <a:latin typeface="BIZ UDゴシック" panose="020B0400000000000000" pitchFamily="49" charset="-128"/>
                <a:ea typeface="BIZ UDゴシック" panose="020B0400000000000000" pitchFamily="49" charset="-128"/>
              </a:rPr>
              <a:t>　ている。訓練の実施日は、各自主防災組織等の要望を踏まえて、各地区の避難運営訓練と</a:t>
            </a:r>
          </a:p>
          <a:p>
            <a:r>
              <a:rPr kumimoji="1" lang="ja-JP" altLang="en-US" dirty="0">
                <a:latin typeface="BIZ UDゴシック" panose="020B0400000000000000" pitchFamily="49" charset="-128"/>
                <a:ea typeface="BIZ UDゴシック" panose="020B0400000000000000" pitchFamily="49" charset="-128"/>
              </a:rPr>
              <a:t>　同一日に実施をしている。</a:t>
            </a:r>
          </a:p>
          <a:p>
            <a:endParaRPr kumimoji="1" lang="ja-JP" altLang="en-US"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２　逗子市防災訓練の実施状況（平成</a:t>
            </a:r>
            <a:r>
              <a:rPr kumimoji="1" lang="en-US" altLang="ja-JP" dirty="0">
                <a:latin typeface="BIZ UDゴシック" panose="020B0400000000000000" pitchFamily="49" charset="-128"/>
                <a:ea typeface="BIZ UDゴシック" panose="020B0400000000000000" pitchFamily="49" charset="-128"/>
              </a:rPr>
              <a:t>30</a:t>
            </a:r>
            <a:r>
              <a:rPr kumimoji="1" lang="ja-JP" altLang="en-US" dirty="0">
                <a:latin typeface="BIZ UDゴシック" panose="020B0400000000000000" pitchFamily="49" charset="-128"/>
                <a:ea typeface="BIZ UDゴシック" panose="020B0400000000000000" pitchFamily="49" charset="-128"/>
              </a:rPr>
              <a:t>年度以降）</a:t>
            </a:r>
          </a:p>
          <a:p>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59F9A561-814E-470D-AE64-A1CED3D8D627}"/>
              </a:ext>
            </a:extLst>
          </p:cNvPr>
          <p:cNvPicPr>
            <a:picLocks noChangeAspect="1"/>
          </p:cNvPicPr>
          <p:nvPr/>
        </p:nvPicPr>
        <p:blipFill>
          <a:blip r:embed="rId2"/>
          <a:stretch>
            <a:fillRect/>
          </a:stretch>
        </p:blipFill>
        <p:spPr>
          <a:xfrm>
            <a:off x="982653" y="3345084"/>
            <a:ext cx="8218493" cy="3512916"/>
          </a:xfrm>
          <a:prstGeom prst="rect">
            <a:avLst/>
          </a:prstGeom>
        </p:spPr>
      </p:pic>
    </p:spTree>
    <p:extLst>
      <p:ext uri="{BB962C8B-B14F-4D97-AF65-F5344CB8AC3E}">
        <p14:creationId xmlns:p14="http://schemas.microsoft.com/office/powerpoint/2010/main" val="230804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9C2A3E1-EBE7-4C75-9666-74F8ABD2E94A}"/>
              </a:ext>
            </a:extLst>
          </p:cNvPr>
          <p:cNvSpPr txBox="1"/>
          <p:nvPr/>
        </p:nvSpPr>
        <p:spPr>
          <a:xfrm>
            <a:off x="2591307" y="172523"/>
            <a:ext cx="4723385" cy="369332"/>
          </a:xfrm>
          <a:prstGeom prst="rect">
            <a:avLst/>
          </a:prstGeom>
          <a:solidFill>
            <a:schemeClr val="bg1"/>
          </a:solidFill>
          <a:ln w="28575">
            <a:solidFill>
              <a:srgbClr val="008000"/>
            </a:solidFill>
          </a:ln>
        </p:spPr>
        <p:txBody>
          <a:bodyPr wrap="square">
            <a:spAutoFit/>
          </a:bodyPr>
          <a:lstStyle/>
          <a:p>
            <a:pPr algn="ctr"/>
            <a:r>
              <a:rPr lang="ja-JP" altLang="en-US" dirty="0">
                <a:latin typeface="BIZ UDゴシック" panose="020B0400000000000000" pitchFamily="49" charset="-128"/>
                <a:ea typeface="BIZ UDゴシック" panose="020B0400000000000000" pitchFamily="49" charset="-128"/>
              </a:rPr>
              <a:t>令和８年度逗子市総合防災訓練の概要</a:t>
            </a:r>
          </a:p>
        </p:txBody>
      </p:sp>
      <p:graphicFrame>
        <p:nvGraphicFramePr>
          <p:cNvPr id="5" name="表 6">
            <a:extLst>
              <a:ext uri="{FF2B5EF4-FFF2-40B4-BE49-F238E27FC236}">
                <a16:creationId xmlns:a16="http://schemas.microsoft.com/office/drawing/2014/main" id="{13BE91F1-D379-490C-8B20-CB909CC5D2D3}"/>
              </a:ext>
            </a:extLst>
          </p:cNvPr>
          <p:cNvGraphicFramePr>
            <a:graphicFrameLocks noGrp="1"/>
          </p:cNvGraphicFramePr>
          <p:nvPr>
            <p:extLst>
              <p:ext uri="{D42A27DB-BD31-4B8C-83A1-F6EECF244321}">
                <p14:modId xmlns:p14="http://schemas.microsoft.com/office/powerpoint/2010/main" val="2927715311"/>
              </p:ext>
            </p:extLst>
          </p:nvPr>
        </p:nvGraphicFramePr>
        <p:xfrm>
          <a:off x="625033" y="694325"/>
          <a:ext cx="9178724" cy="5991150"/>
        </p:xfrm>
        <a:graphic>
          <a:graphicData uri="http://schemas.openxmlformats.org/drawingml/2006/table">
            <a:tbl>
              <a:tblPr firstRow="1" bandRow="1">
                <a:tableStyleId>{5C22544A-7EE6-4342-B048-85BDC9FD1C3A}</a:tableStyleId>
              </a:tblPr>
              <a:tblGrid>
                <a:gridCol w="2083443">
                  <a:extLst>
                    <a:ext uri="{9D8B030D-6E8A-4147-A177-3AD203B41FA5}">
                      <a16:colId xmlns:a16="http://schemas.microsoft.com/office/drawing/2014/main" val="1875322974"/>
                    </a:ext>
                  </a:extLst>
                </a:gridCol>
                <a:gridCol w="7095281">
                  <a:extLst>
                    <a:ext uri="{9D8B030D-6E8A-4147-A177-3AD203B41FA5}">
                      <a16:colId xmlns:a16="http://schemas.microsoft.com/office/drawing/2014/main" val="2813414367"/>
                    </a:ext>
                  </a:extLst>
                </a:gridCol>
              </a:tblGrid>
              <a:tr h="348691">
                <a:tc>
                  <a:txBody>
                    <a:bodyPr/>
                    <a:lstStyle/>
                    <a:p>
                      <a:pPr algn="ctr"/>
                      <a:r>
                        <a:rPr kumimoji="1" lang="ja-JP" altLang="en-US" sz="1600" b="0" dirty="0">
                          <a:solidFill>
                            <a:schemeClr val="tx1"/>
                          </a:solidFill>
                          <a:latin typeface="BIZ UDゴシック" panose="020B0400000000000000" pitchFamily="49" charset="-128"/>
                          <a:ea typeface="BIZ UDゴシック" panose="020B0400000000000000" pitchFamily="49" charset="-128"/>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600" b="0" dirty="0">
                          <a:solidFill>
                            <a:schemeClr val="tx1"/>
                          </a:solidFill>
                          <a:latin typeface="BIZ UDゴシック" panose="020B0400000000000000" pitchFamily="49" charset="-128"/>
                          <a:ea typeface="BIZ UDゴシック" panose="020B0400000000000000" pitchFamily="49" charset="-128"/>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61279923"/>
                  </a:ext>
                </a:extLst>
              </a:tr>
              <a:tr h="1363066">
                <a:tc>
                  <a:txBody>
                    <a:bodyPr/>
                    <a:lstStyle/>
                    <a:p>
                      <a:pPr algn="l"/>
                      <a:r>
                        <a:rPr kumimoji="1" lang="ja-JP" altLang="en-US" sz="1600" b="0" dirty="0">
                          <a:solidFill>
                            <a:schemeClr val="tx1"/>
                          </a:solidFill>
                          <a:latin typeface="BIZ UDゴシック" panose="020B0400000000000000" pitchFamily="49" charset="-128"/>
                          <a:ea typeface="BIZ UDゴシック" panose="020B0400000000000000" pitchFamily="49" charset="-128"/>
                        </a:rPr>
                        <a:t>１　狙い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0" dirty="0">
                          <a:solidFill>
                            <a:schemeClr val="tx1"/>
                          </a:solidFill>
                          <a:latin typeface="BIZ UDゴシック" panose="020B0400000000000000" pitchFamily="49" charset="-128"/>
                          <a:ea typeface="BIZ UDゴシック" panose="020B0400000000000000" pitchFamily="49" charset="-128"/>
                        </a:rPr>
                        <a:t>　令和８年度以降は、地区別訓練での成果を踏まえつつ、防災関係機関や住民が災害に備えて連携・協力して行うという総合防災訓練の本来の趣旨に鑑み、同一日に市内一円の総合防災訓練を実施する。</a:t>
                      </a:r>
                    </a:p>
                    <a:p>
                      <a:pPr algn="l"/>
                      <a:r>
                        <a:rPr kumimoji="1" lang="ja-JP" altLang="en-US" sz="1600" b="0" dirty="0">
                          <a:solidFill>
                            <a:schemeClr val="tx1"/>
                          </a:solidFill>
                          <a:latin typeface="BIZ UDゴシック" panose="020B0400000000000000" pitchFamily="49" charset="-128"/>
                          <a:ea typeface="BIZ UDゴシック" panose="020B0400000000000000" pitchFamily="49" charset="-128"/>
                        </a:rPr>
                        <a:t>　この際、従来の展示訓練から住民の参加並びに体験型の訓練により、防災意識の高揚と　地域での共助力（防災力）を高めることに着意する。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70099"/>
                  </a:ext>
                </a:extLst>
              </a:tr>
              <a:tr h="602285">
                <a:tc>
                  <a:txBody>
                    <a:bodyPr/>
                    <a:lstStyle/>
                    <a:p>
                      <a:pPr algn="l"/>
                      <a:r>
                        <a:rPr kumimoji="1" lang="ja-JP" altLang="en-US" sz="1600" dirty="0">
                          <a:latin typeface="BIZ UDゴシック" panose="020B0400000000000000" pitchFamily="49" charset="-128"/>
                          <a:ea typeface="BIZ UDゴシック" panose="020B0400000000000000" pitchFamily="49" charset="-128"/>
                        </a:rPr>
                        <a:t>２　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latin typeface="BIZ UDゴシック" panose="020B0400000000000000" pitchFamily="49" charset="-128"/>
                          <a:ea typeface="BIZ UDゴシック" panose="020B0400000000000000" pitchFamily="49" charset="-128"/>
                        </a:rPr>
                        <a:t>　大規模地震発生時の対応力を高めるとともに、市民の防災意識の高揚及び関係機関との連携体制の強化を図る。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924701"/>
                  </a:ext>
                </a:extLst>
              </a:tr>
              <a:tr h="348691">
                <a:tc>
                  <a:txBody>
                    <a:bodyPr/>
                    <a:lstStyle/>
                    <a:p>
                      <a:pPr algn="l"/>
                      <a:r>
                        <a:rPr kumimoji="1" lang="ja-JP" altLang="en-US" sz="1600" dirty="0">
                          <a:latin typeface="BIZ UDゴシック" panose="020B0400000000000000" pitchFamily="49" charset="-128"/>
                          <a:ea typeface="BIZ UDゴシック" panose="020B0400000000000000" pitchFamily="49" charset="-128"/>
                        </a:rPr>
                        <a:t>３　実施予定日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latin typeface="BIZ UDゴシック" panose="020B0400000000000000" pitchFamily="49" charset="-128"/>
                          <a:ea typeface="BIZ UDゴシック" panose="020B0400000000000000" pitchFamily="49" charset="-128"/>
                        </a:rPr>
                        <a:t>　令和８年</a:t>
                      </a:r>
                      <a:r>
                        <a:rPr kumimoji="1" lang="en-US" altLang="ja-JP" sz="1600" dirty="0">
                          <a:latin typeface="BIZ UDゴシック" panose="020B0400000000000000" pitchFamily="49" charset="-128"/>
                          <a:ea typeface="BIZ UDゴシック" panose="020B0400000000000000" pitchFamily="49" charset="-128"/>
                        </a:rPr>
                        <a:t>10</a:t>
                      </a:r>
                      <a:r>
                        <a:rPr kumimoji="1" lang="ja-JP" altLang="en-US" sz="1600" dirty="0">
                          <a:latin typeface="BIZ UDゴシック" panose="020B0400000000000000" pitchFamily="49" charset="-128"/>
                          <a:ea typeface="BIZ UDゴシック" panose="020B0400000000000000" pitchFamily="49" charset="-128"/>
                        </a:rPr>
                        <a:t>月３日（土）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901921"/>
                  </a:ext>
                </a:extLst>
              </a:tr>
              <a:tr h="348691">
                <a:tc>
                  <a:txBody>
                    <a:bodyPr/>
                    <a:lstStyle/>
                    <a:p>
                      <a:r>
                        <a:rPr kumimoji="1" lang="ja-JP" altLang="en-US" sz="1600" dirty="0">
                          <a:latin typeface="BIZ UDゴシック" panose="020B0400000000000000" pitchFamily="49" charset="-128"/>
                          <a:ea typeface="BIZ UDゴシック" panose="020B0400000000000000" pitchFamily="49" charset="-128"/>
                        </a:rPr>
                        <a:t>４　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latin typeface="BIZ UDゴシック" panose="020B0400000000000000" pitchFamily="49" charset="-128"/>
                          <a:ea typeface="BIZ UDゴシック" panose="020B0400000000000000" pitchFamily="49" charset="-128"/>
                        </a:rPr>
                        <a:t>　第一運動公園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9291391"/>
                  </a:ext>
                </a:extLst>
              </a:tr>
              <a:tr h="1363066">
                <a:tc>
                  <a:txBody>
                    <a:bodyPr/>
                    <a:lstStyle/>
                    <a:p>
                      <a:r>
                        <a:rPr kumimoji="1" lang="ja-JP" altLang="en-US" sz="1600" dirty="0">
                          <a:latin typeface="BIZ UDゴシック" panose="020B0400000000000000" pitchFamily="49" charset="-128"/>
                          <a:ea typeface="BIZ UDゴシック" panose="020B0400000000000000" pitchFamily="49" charset="-128"/>
                        </a:rPr>
                        <a:t>５　実施内容の一例</a:t>
                      </a:r>
                    </a:p>
                    <a:p>
                      <a:r>
                        <a:rPr kumimoji="1" lang="ja-JP" altLang="en-US" sz="1600" dirty="0">
                          <a:latin typeface="BIZ UDゴシック" panose="020B0400000000000000" pitchFamily="49" charset="-128"/>
                          <a:ea typeface="BIZ UDゴシック" panose="020B0400000000000000" pitchFamily="49" charset="-128"/>
                        </a:rPr>
                        <a:t>　　（検討中）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latin typeface="BIZ UDゴシック" panose="020B0400000000000000" pitchFamily="49" charset="-128"/>
                          <a:ea typeface="BIZ UDゴシック" panose="020B0400000000000000" pitchFamily="49" charset="-128"/>
                        </a:rPr>
                        <a:t>１　自治会・町内会、自主防災組織等による救出救護・消火訓練</a:t>
                      </a:r>
                    </a:p>
                    <a:p>
                      <a:pPr algn="l"/>
                      <a:r>
                        <a:rPr kumimoji="1" lang="ja-JP" altLang="en-US" sz="1600" dirty="0">
                          <a:latin typeface="BIZ UDゴシック" panose="020B0400000000000000" pitchFamily="49" charset="-128"/>
                          <a:ea typeface="BIZ UDゴシック" panose="020B0400000000000000" pitchFamily="49" charset="-128"/>
                        </a:rPr>
                        <a:t>２　避難所の負傷者対応を想定した応急手当・救急法訓練</a:t>
                      </a:r>
                    </a:p>
                    <a:p>
                      <a:pPr algn="l"/>
                      <a:r>
                        <a:rPr kumimoji="1" lang="ja-JP" altLang="en-US" sz="1600" dirty="0">
                          <a:latin typeface="BIZ UDゴシック" panose="020B0400000000000000" pitchFamily="49" charset="-128"/>
                          <a:ea typeface="BIZ UDゴシック" panose="020B0400000000000000" pitchFamily="49" charset="-128"/>
                        </a:rPr>
                        <a:t>３　防災士（地域防災リーダー）による防災器材取扱い、土のう作成訓練</a:t>
                      </a:r>
                    </a:p>
                    <a:p>
                      <a:pPr algn="l"/>
                      <a:r>
                        <a:rPr kumimoji="1" lang="ja-JP" altLang="en-US" sz="1600" dirty="0">
                          <a:latin typeface="BIZ UDゴシック" panose="020B0400000000000000" pitchFamily="49" charset="-128"/>
                          <a:ea typeface="BIZ UDゴシック" panose="020B0400000000000000" pitchFamily="49" charset="-128"/>
                        </a:rPr>
                        <a:t>４　自主防災組織による消火バケツリレー</a:t>
                      </a:r>
                    </a:p>
                    <a:p>
                      <a:pPr algn="l"/>
                      <a:r>
                        <a:rPr kumimoji="1" lang="ja-JP" altLang="en-US" sz="1600" dirty="0">
                          <a:latin typeface="BIZ UDゴシック" panose="020B0400000000000000" pitchFamily="49" charset="-128"/>
                          <a:ea typeface="BIZ UDゴシック" panose="020B0400000000000000" pitchFamily="49" charset="-128"/>
                        </a:rPr>
                        <a:t>５　各ライフラインによる道路啓開（復旧）訓練　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475685"/>
                  </a:ext>
                </a:extLst>
              </a:tr>
              <a:tr h="1616660">
                <a:tc>
                  <a:txBody>
                    <a:bodyPr/>
                    <a:lstStyle/>
                    <a:p>
                      <a:r>
                        <a:rPr kumimoji="1" lang="ja-JP" altLang="en-US" sz="1600" dirty="0">
                          <a:latin typeface="BIZ UDゴシック" panose="020B0400000000000000" pitchFamily="49" charset="-128"/>
                          <a:ea typeface="BIZ UDゴシック" panose="020B0400000000000000" pitchFamily="49" charset="-128"/>
                        </a:rPr>
                        <a:t>６　参加協力機関</a:t>
                      </a:r>
                    </a:p>
                    <a:p>
                      <a:r>
                        <a:rPr kumimoji="1" lang="ja-JP" altLang="en-US" sz="1600" dirty="0">
                          <a:latin typeface="BIZ UDゴシック" panose="020B0400000000000000" pitchFamily="49" charset="-128"/>
                          <a:ea typeface="BIZ UDゴシック" panose="020B0400000000000000" pitchFamily="49" charset="-128"/>
                        </a:rPr>
                        <a:t>　　（調整中）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a:latin typeface="BIZ UDゴシック" panose="020B0400000000000000" pitchFamily="49" charset="-128"/>
                          <a:ea typeface="BIZ UDゴシック" panose="020B0400000000000000" pitchFamily="49" charset="-128"/>
                        </a:rPr>
                        <a:t>・逗子市消防本部、逗子市消防団、米海軍消防隊、陸上自衛隊、逗子警察署</a:t>
                      </a:r>
                    </a:p>
                    <a:p>
                      <a:pPr algn="l"/>
                      <a:r>
                        <a:rPr kumimoji="1" lang="ja-JP" altLang="en-US" sz="1600" dirty="0">
                          <a:latin typeface="BIZ UDゴシック" panose="020B0400000000000000" pitchFamily="49" charset="-128"/>
                          <a:ea typeface="BIZ UDゴシック" panose="020B0400000000000000" pitchFamily="49" charset="-128"/>
                        </a:rPr>
                        <a:t>・神奈川県の防災関係機関（土木、水道、保健福祉等）</a:t>
                      </a:r>
                    </a:p>
                    <a:p>
                      <a:pPr algn="l"/>
                      <a:r>
                        <a:rPr kumimoji="1" lang="ja-JP" altLang="en-US" sz="1600" dirty="0">
                          <a:latin typeface="BIZ UDゴシック" panose="020B0400000000000000" pitchFamily="49" charset="-128"/>
                          <a:ea typeface="BIZ UDゴシック" panose="020B0400000000000000" pitchFamily="49" charset="-128"/>
                        </a:rPr>
                        <a:t>・ライフライン関係事業者（電話、電気、ガス、郵便、公共交通等）</a:t>
                      </a:r>
                    </a:p>
                    <a:p>
                      <a:pPr algn="l"/>
                      <a:r>
                        <a:rPr kumimoji="1" lang="ja-JP" altLang="en-US" sz="1600" dirty="0">
                          <a:latin typeface="BIZ UDゴシック" panose="020B0400000000000000" pitchFamily="49" charset="-128"/>
                          <a:ea typeface="BIZ UDゴシック" panose="020B0400000000000000" pitchFamily="49" charset="-128"/>
                        </a:rPr>
                        <a:t>・建設業者、物流業者等</a:t>
                      </a:r>
                    </a:p>
                    <a:p>
                      <a:pPr algn="l"/>
                      <a:r>
                        <a:rPr kumimoji="1" lang="ja-JP" altLang="en-US" sz="1600" dirty="0">
                          <a:latin typeface="BIZ UDゴシック" panose="020B0400000000000000" pitchFamily="49" charset="-128"/>
                          <a:ea typeface="BIZ UDゴシック" panose="020B0400000000000000" pitchFamily="49" charset="-128"/>
                        </a:rPr>
                        <a:t>・福祉、ボランティア団体</a:t>
                      </a:r>
                    </a:p>
                    <a:p>
                      <a:pPr algn="l"/>
                      <a:r>
                        <a:rPr kumimoji="1" lang="ja-JP" altLang="en-US" sz="1600" dirty="0">
                          <a:latin typeface="BIZ UDゴシック" panose="020B0400000000000000" pitchFamily="49" charset="-128"/>
                          <a:ea typeface="BIZ UDゴシック" panose="020B0400000000000000" pitchFamily="49" charset="-128"/>
                        </a:rPr>
                        <a:t>・各自主防災組織等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390341"/>
                  </a:ext>
                </a:extLst>
              </a:tr>
            </a:tbl>
          </a:graphicData>
        </a:graphic>
      </p:graphicFrame>
    </p:spTree>
    <p:extLst>
      <p:ext uri="{BB962C8B-B14F-4D97-AF65-F5344CB8AC3E}">
        <p14:creationId xmlns:p14="http://schemas.microsoft.com/office/powerpoint/2010/main" val="39677469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TotalTime>155</TotalTime>
  <Words>560</Words>
  <PresentationFormat>A4 210 x 297 mm</PresentationFormat>
  <Paragraphs>55</Paragraphs>
  <Slides>5</Slides>
  <Notes>2</Notes>
  <HiddenSlides>0</HiddenSlides>
  <MMClips>0</MMClips>
  <ScaleCrop>false</ScaleCrop>
  <HeadingPairs>
    <vt:vector baseType="variant" size="6">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baseType="lpstr" size="11">
      <vt:lpstr>BIZ UDゴシック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erms:created xsi:type="dcterms:W3CDTF">2026-02-19T01:15:44Z</dcterms:created>
  <dcterms:modified xsi:type="dcterms:W3CDTF">2026-02-25T04:27:51Z</dcterms:modified>
</cp:coreProperties>
</file>