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70" r:id="rId4"/>
    <p:sldId id="258" r:id="rId5"/>
    <p:sldId id="271" r:id="rId6"/>
    <p:sldId id="269" r:id="rId7"/>
    <p:sldId id="281" r:id="rId8"/>
    <p:sldId id="291" r:id="rId9"/>
    <p:sldId id="282" r:id="rId10"/>
    <p:sldId id="272" r:id="rId11"/>
    <p:sldId id="274" r:id="rId12"/>
    <p:sldId id="268" r:id="rId13"/>
    <p:sldId id="275" r:id="rId14"/>
    <p:sldId id="285" r:id="rId15"/>
    <p:sldId id="287" r:id="rId16"/>
    <p:sldId id="288" r:id="rId17"/>
    <p:sldId id="289" r:id="rId18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49894C-3BD5-40F3-A0F0-BDD3CE2D9BCC}" type="datetimeFigureOut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484632-918D-47E1-AB08-60574A8FBD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0223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484632-918D-47E1-AB08-60574A8FBDB8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84150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484632-918D-47E1-AB08-60574A8FBDB8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72207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484632-918D-47E1-AB08-60574A8FBDB8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4295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484632-918D-47E1-AB08-60574A8FBDB8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81366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484632-918D-47E1-AB08-60574A8FBDB8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63609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484632-918D-47E1-AB08-60574A8FBDB8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6413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484632-918D-47E1-AB08-60574A8FBDB8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79314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484632-918D-47E1-AB08-60574A8FBDB8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65298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484632-918D-47E1-AB08-60574A8FBDB8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7351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484632-918D-47E1-AB08-60574A8FBDB8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32084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484632-918D-47E1-AB08-60574A8FBDB8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5255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57F8717-2858-42F3-D845-F386AE3D2F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D04F3AC-A8DC-128B-A593-0FD2FA547C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39DFC44-2D71-8463-3345-3A769AF32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EC524-413B-4637-BCD4-64AE76B337DB}" type="datetimeFigureOut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BABC21B-441C-E71E-8045-BD895F5ED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1A23910-D8B3-B649-8097-AF9A03F6C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FA69C-ECAC-4BA5-8B51-7ECDD54E84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9190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B13B62-4D31-FBD8-34A5-90570BE0A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9B4A020-FD50-8EB1-7292-ED155E1309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723239-3BBD-937D-D190-60E711D04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EC524-413B-4637-BCD4-64AE76B337DB}" type="datetimeFigureOut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8162B3E-8E7A-CAC5-F94E-A68598F79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5259CB-91C4-B924-3618-D4D04CECC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FA69C-ECAC-4BA5-8B51-7ECDD54E84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0539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E9A43B1-29EB-30B9-1813-71E79B95C1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2F45F98-490B-CDE8-01FD-4EFE5F4974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223241F-48C4-2598-7315-993EBABC8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EC524-413B-4637-BCD4-64AE76B337DB}" type="datetimeFigureOut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1C6962A-9D3E-BAF1-93A9-B266FDABA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B1F851-834C-18FE-85F7-6DAE34FA9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FA69C-ECAC-4BA5-8B51-7ECDD54E84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237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6A1BDBF-EEAD-B005-AA59-573508424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700FF2F-5E4A-8039-4E8A-CF4CA93720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FEDC69B-20DA-47F0-33F9-A64F4B0AB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EC524-413B-4637-BCD4-64AE76B337DB}" type="datetimeFigureOut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2F154F8-EED8-DECC-B7E6-19F2F9E8F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6392FDE-C3C0-B0A4-2DF1-F2B6D91B1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FA69C-ECAC-4BA5-8B51-7ECDD54E84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602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201205-0B31-4AC0-C5F5-D08A6C7CB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8A8636F-BA6F-D46E-E937-C0786CFA22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BF6EE82-054B-C6D7-8437-07879B85E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EC524-413B-4637-BCD4-64AE76B337DB}" type="datetimeFigureOut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987801D-1D28-406D-2D26-57E23C752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FCEA1B4-5D35-E97E-5757-C8665A263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FA69C-ECAC-4BA5-8B51-7ECDD54E84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4904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1181CF-D901-FC5A-D160-972E11874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EFAF2DE-A5E9-1C3C-611E-F1939C9F56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A60BD5E-EECB-87DE-5304-C8C6D85933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8539C02-45E4-6467-0EB8-35E468408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EC524-413B-4637-BCD4-64AE76B337DB}" type="datetimeFigureOut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370537D-0B2E-96B1-EA1C-3A4951DA6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F6F37F9-3FB8-8523-2A30-C96CD71D0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FA69C-ECAC-4BA5-8B51-7ECDD54E84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1065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A3F834A-B0E0-9B53-6EF9-E03826BA0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A5E68E6-1822-82F6-DA2F-BAD3695E88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50BEC33-07A8-BE83-C43E-0E7BD84539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0046B98-3699-E9E3-E711-60DCAFB496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88DF621-B2B5-5437-63D6-CF8C14C466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870D22B-E851-5241-6F41-478D895F7C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EC524-413B-4637-BCD4-64AE76B337DB}" type="datetimeFigureOut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081CCE2-9939-A453-E7C7-99E1006AD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66922F8-11F9-2565-DED9-90F91C3B5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FA69C-ECAC-4BA5-8B51-7ECDD54E84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4874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3D6B93C-1E84-FFBD-CA94-8B4F8A6C9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C1A6A21-3133-D0F3-1435-8B9747824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EC524-413B-4637-BCD4-64AE76B337DB}" type="datetimeFigureOut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4C867BC-3275-4118-FD85-4A308A0FE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E540C52-8467-BB44-2A22-7ED5AA1BA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FA69C-ECAC-4BA5-8B51-7ECDD54E84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8765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D8F314F-9A62-294A-CB80-98BD3E383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EC524-413B-4637-BCD4-64AE76B337DB}" type="datetimeFigureOut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96705C5-95B2-78BD-5097-2C9C02A38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DB2C4BC-2161-DFC4-C445-69565CCFA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FA69C-ECAC-4BA5-8B51-7ECDD54E84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2742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D6372B-449E-C2A7-7B17-41C351CD62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F398CB9-C1CB-C4C6-287D-0BE352D911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DF1DFD3-1F28-A78D-775C-D65512D410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D4E738F-4580-35AF-2F6F-000C004E4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EC524-413B-4637-BCD4-64AE76B337DB}" type="datetimeFigureOut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A84E7A9-FE0F-8238-F667-CACA04492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9C0EFF6-C7F1-4211-366F-FB1A47C00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FA69C-ECAC-4BA5-8B51-7ECDD54E84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7919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526286-FC60-AC35-6AD9-3A00D87549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CA01DAF-666C-0C50-DE91-E78A0D98B0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9B568AD-F4B0-4B99-A9F6-FBD6CDD9CF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0FB6FA5-397F-AB0D-C568-287689E84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EC524-413B-4637-BCD4-64AE76B337DB}" type="datetimeFigureOut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6C1FE87-830D-FC73-D0CC-94E304F20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BDF965F-FD05-3241-81AA-2655480D4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FA69C-ECAC-4BA5-8B51-7ECDD54E84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961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F727C5B-92BC-D4D4-2E98-7F7442E923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2AE6BD7-BE54-734D-1F26-C97E179E84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BB7F70B-86B6-E87D-E029-64FCC05CB6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DEC524-413B-4637-BCD4-64AE76B337DB}" type="datetimeFigureOut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2DAE7F0-7C2E-6CE5-AB58-C5EC514B1B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2ACF353-05FC-7192-DF75-AE97EEB47C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EFA69C-ECAC-4BA5-8B51-7ECDD54E84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9339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BF90E7-E9B8-2330-67B8-9741670926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久木会館</a:t>
            </a:r>
            <a:r>
              <a:rPr kumimoji="1" lang="en-US" altLang="ja-JP" dirty="0"/>
              <a:t>WS</a:t>
            </a:r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81F67FB-0C77-0217-14DA-3B82696149C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0466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719C6B3-A33E-8A99-2251-158EDCC48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kumimoji="1" lang="en-US" altLang="ja-JP" dirty="0"/>
              <a:t>2.</a:t>
            </a:r>
            <a:r>
              <a:rPr kumimoji="1" lang="ja-JP" altLang="en-US" dirty="0"/>
              <a:t>価値観の共有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4C1B1C4-6E0B-1932-58E6-069A895D92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669" y="158288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b="1" dirty="0">
                <a:latin typeface="+mj-lt"/>
              </a:rPr>
              <a:t>実現したいこと</a:t>
            </a:r>
            <a:r>
              <a:rPr lang="en-US" altLang="ja-JP" sz="1800" b="1" dirty="0">
                <a:latin typeface="+mj-lt"/>
              </a:rPr>
              <a:t>(※</a:t>
            </a:r>
            <a:r>
              <a:rPr lang="ja-JP" altLang="en-US" sz="1800" b="1" dirty="0">
                <a:latin typeface="+mj-lt"/>
              </a:rPr>
              <a:t>前回集まった意見から抽出</a:t>
            </a:r>
            <a:r>
              <a:rPr lang="en-US" altLang="ja-JP" sz="1800" b="1" dirty="0">
                <a:latin typeface="+mj-lt"/>
              </a:rPr>
              <a:t>)</a:t>
            </a:r>
          </a:p>
          <a:p>
            <a:pPr marL="0" indent="0">
              <a:buNone/>
            </a:pPr>
            <a:r>
              <a:rPr lang="ja-JP" altLang="en-US" b="1" dirty="0">
                <a:latin typeface="+mj-lt"/>
              </a:rPr>
              <a:t>　</a:t>
            </a:r>
            <a:r>
              <a:rPr lang="en-US" altLang="ja-JP" b="1" dirty="0">
                <a:latin typeface="+mj-lt"/>
              </a:rPr>
              <a:t>1.</a:t>
            </a:r>
            <a:r>
              <a:rPr lang="ja-JP" altLang="en-US" b="1" dirty="0">
                <a:latin typeface="+mj-lt"/>
              </a:rPr>
              <a:t>より多くの人に施設に来て、関わってほしい</a:t>
            </a:r>
            <a:endParaRPr lang="en-US" altLang="ja-JP" b="1" dirty="0">
              <a:latin typeface="+mj-lt"/>
            </a:endParaRPr>
          </a:p>
          <a:p>
            <a:pPr marL="0" indent="0">
              <a:buNone/>
            </a:pPr>
            <a:r>
              <a:rPr kumimoji="1" lang="ja-JP" altLang="en-US" b="1" dirty="0">
                <a:latin typeface="+mj-lt"/>
              </a:rPr>
              <a:t>　</a:t>
            </a:r>
            <a:endParaRPr kumimoji="1" lang="en-US" altLang="ja-JP" b="1" dirty="0">
              <a:latin typeface="+mj-lt"/>
            </a:endParaRPr>
          </a:p>
          <a:p>
            <a:pPr marL="0" indent="0">
              <a:buNone/>
            </a:pPr>
            <a:r>
              <a:rPr lang="ja-JP" altLang="en-US" b="1" dirty="0">
                <a:latin typeface="+mj-lt"/>
              </a:rPr>
              <a:t>　</a:t>
            </a:r>
            <a:r>
              <a:rPr kumimoji="1" lang="en-US" altLang="ja-JP" b="1" dirty="0">
                <a:latin typeface="+mj-lt"/>
              </a:rPr>
              <a:t>2.</a:t>
            </a:r>
            <a:r>
              <a:rPr lang="ja-JP" altLang="en-US" b="1" dirty="0">
                <a:latin typeface="+mj-lt"/>
              </a:rPr>
              <a:t>施設利用者同士の交流を生みたい</a:t>
            </a:r>
            <a:endParaRPr lang="en-US" altLang="ja-JP" b="1" dirty="0">
              <a:latin typeface="+mj-lt"/>
            </a:endParaRPr>
          </a:p>
          <a:p>
            <a:pPr marL="0" indent="0">
              <a:buNone/>
            </a:pPr>
            <a:r>
              <a:rPr kumimoji="1" lang="ja-JP" altLang="en-US" b="1" dirty="0">
                <a:latin typeface="+mj-lt"/>
              </a:rPr>
              <a:t>　</a:t>
            </a:r>
            <a:endParaRPr kumimoji="1" lang="en-US" altLang="ja-JP" b="1" dirty="0">
              <a:latin typeface="+mj-lt"/>
            </a:endParaRPr>
          </a:p>
          <a:p>
            <a:pPr marL="0" indent="0">
              <a:buNone/>
            </a:pPr>
            <a:r>
              <a:rPr lang="ja-JP" altLang="en-US" b="1" dirty="0">
                <a:latin typeface="+mj-lt"/>
              </a:rPr>
              <a:t>　</a:t>
            </a:r>
            <a:r>
              <a:rPr kumimoji="1" lang="en-US" altLang="ja-JP" b="1" dirty="0">
                <a:latin typeface="+mj-lt"/>
              </a:rPr>
              <a:t>3.</a:t>
            </a:r>
            <a:r>
              <a:rPr kumimoji="1" lang="ja-JP" altLang="en-US" b="1" dirty="0">
                <a:latin typeface="+mj-lt"/>
              </a:rPr>
              <a:t>地域活動の拠点にしてほしい</a:t>
            </a:r>
            <a:endParaRPr kumimoji="1" lang="en-US" altLang="ja-JP" b="1" dirty="0">
              <a:latin typeface="+mj-lt"/>
            </a:endParaRPr>
          </a:p>
          <a:p>
            <a:pPr marL="0" indent="0">
              <a:buNone/>
            </a:pPr>
            <a:r>
              <a:rPr lang="ja-JP" altLang="en-US" b="1" dirty="0">
                <a:latin typeface="+mj-lt"/>
              </a:rPr>
              <a:t>　</a:t>
            </a:r>
            <a:endParaRPr lang="en-US" altLang="ja-JP" b="1" dirty="0">
              <a:latin typeface="+mj-lt"/>
            </a:endParaRPr>
          </a:p>
          <a:p>
            <a:pPr marL="0" indent="0">
              <a:buNone/>
            </a:pPr>
            <a:r>
              <a:rPr lang="ja-JP" altLang="en-US" b="1" dirty="0">
                <a:latin typeface="+mj-lt"/>
              </a:rPr>
              <a:t>　</a:t>
            </a:r>
            <a:r>
              <a:rPr lang="en-US" altLang="ja-JP" b="1" dirty="0">
                <a:latin typeface="+mj-lt"/>
              </a:rPr>
              <a:t>4.</a:t>
            </a:r>
            <a:r>
              <a:rPr lang="ja-JP" altLang="en-US" b="1" dirty="0">
                <a:latin typeface="+mj-lt"/>
              </a:rPr>
              <a:t>既存の団体にとって、より使いやすい施設にしたい</a:t>
            </a:r>
            <a:endParaRPr lang="en-US" altLang="ja-JP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88724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719C6B3-A33E-8A99-2251-158EDCC48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kumimoji="1" lang="en-US" altLang="ja-JP" dirty="0"/>
              <a:t>2.</a:t>
            </a:r>
            <a:r>
              <a:rPr kumimoji="1" lang="ja-JP" altLang="en-US" dirty="0"/>
              <a:t>価値観の共有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4C1B1C4-6E0B-1932-58E6-069A895D92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b="1" dirty="0">
                <a:latin typeface="+mj-lt"/>
              </a:rPr>
              <a:t>施設の設計に大切な視点</a:t>
            </a:r>
            <a:endParaRPr kumimoji="1" lang="en-US" altLang="ja-JP" b="1" dirty="0">
              <a:latin typeface="+mj-lt"/>
            </a:endParaRPr>
          </a:p>
          <a:p>
            <a:pPr marL="0" indent="0">
              <a:buNone/>
            </a:pPr>
            <a:r>
              <a:rPr lang="en-US" altLang="ja-JP" b="1" dirty="0">
                <a:latin typeface="+mj-lt"/>
              </a:rPr>
              <a:t>&lt;</a:t>
            </a:r>
            <a:r>
              <a:rPr kumimoji="1" lang="ja-JP" altLang="en-US" b="1" dirty="0">
                <a:latin typeface="+mj-lt"/>
              </a:rPr>
              <a:t>兼ねる</a:t>
            </a:r>
            <a:r>
              <a:rPr kumimoji="1" lang="en-US" altLang="ja-JP" b="1" dirty="0">
                <a:latin typeface="+mj-lt"/>
              </a:rPr>
              <a:t>&gt;</a:t>
            </a:r>
          </a:p>
          <a:p>
            <a:pPr marL="0" indent="0">
              <a:buNone/>
            </a:pPr>
            <a:r>
              <a:rPr lang="ja-JP" altLang="en-US" dirty="0">
                <a:latin typeface="+mj-lt"/>
              </a:rPr>
              <a:t>　使い方を変える、利用する時間を変える、</a:t>
            </a:r>
            <a:endParaRPr lang="en-US" altLang="ja-JP" dirty="0">
              <a:latin typeface="+mj-lt"/>
            </a:endParaRPr>
          </a:p>
          <a:p>
            <a:pPr marL="0" indent="0">
              <a:buNone/>
            </a:pPr>
            <a:r>
              <a:rPr lang="ja-JP" altLang="en-US" dirty="0">
                <a:latin typeface="+mj-lt"/>
              </a:rPr>
              <a:t>　利用者が変わることで、</a:t>
            </a:r>
            <a:r>
              <a:rPr kumimoji="1" lang="ja-JP" altLang="en-US" dirty="0">
                <a:latin typeface="+mj-lt"/>
              </a:rPr>
              <a:t>複数の目的を兼ねる施設・設備</a:t>
            </a:r>
            <a:endParaRPr kumimoji="1" lang="en-US" altLang="ja-JP" dirty="0">
              <a:latin typeface="+mj-lt"/>
            </a:endParaRPr>
          </a:p>
          <a:p>
            <a:pPr marL="0" indent="0">
              <a:buNone/>
            </a:pPr>
            <a:r>
              <a:rPr lang="ja-JP" altLang="en-US" dirty="0">
                <a:latin typeface="+mj-lt"/>
              </a:rPr>
              <a:t>　</a:t>
            </a:r>
            <a:endParaRPr kumimoji="1" lang="en-US" altLang="ja-JP" dirty="0">
              <a:latin typeface="+mj-lt"/>
            </a:endParaRPr>
          </a:p>
          <a:p>
            <a:pPr marL="0" indent="0">
              <a:buNone/>
            </a:pPr>
            <a:r>
              <a:rPr kumimoji="1" lang="en-US" altLang="ja-JP" b="1" dirty="0">
                <a:latin typeface="+mj-lt"/>
              </a:rPr>
              <a:t>&lt;</a:t>
            </a:r>
            <a:r>
              <a:rPr kumimoji="1" lang="ja-JP" altLang="en-US" b="1" dirty="0">
                <a:latin typeface="+mj-lt"/>
              </a:rPr>
              <a:t>交わる</a:t>
            </a:r>
            <a:r>
              <a:rPr kumimoji="1" lang="en-US" altLang="ja-JP" b="1" dirty="0">
                <a:latin typeface="+mj-lt"/>
              </a:rPr>
              <a:t>&gt;</a:t>
            </a:r>
          </a:p>
          <a:p>
            <a:pPr marL="0" indent="0">
              <a:buNone/>
            </a:pPr>
            <a:r>
              <a:rPr lang="ja-JP" altLang="en-US" dirty="0">
                <a:latin typeface="+mj-lt"/>
              </a:rPr>
              <a:t>　</a:t>
            </a:r>
            <a:r>
              <a:rPr kumimoji="1" lang="ja-JP" altLang="en-US" dirty="0">
                <a:latin typeface="+mj-lt"/>
              </a:rPr>
              <a:t>互いの様子が見える、利用者同士の視線が交わる施設</a:t>
            </a:r>
            <a:endParaRPr kumimoji="1" lang="en-US" altLang="ja-JP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450142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0A4CA3-BFBB-D424-75A4-13E76685F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3.</a:t>
            </a:r>
            <a:r>
              <a:rPr kumimoji="1" lang="ja-JP" altLang="en-US" dirty="0"/>
              <a:t>意見交換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E8CE3C9-CF82-F800-D798-C2E58D99D0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ja-JP" altLang="en-US" b="1" dirty="0"/>
              <a:t>みなさんにお願いしたいこと</a:t>
            </a:r>
            <a:endParaRPr lang="en-US" altLang="ja-JP" b="1" dirty="0"/>
          </a:p>
          <a:p>
            <a:pPr marL="0" indent="0">
              <a:buNone/>
            </a:pPr>
            <a:endParaRPr kumimoji="1" lang="ja-JP" altLang="en-US" b="1" dirty="0"/>
          </a:p>
          <a:p>
            <a:r>
              <a:rPr kumimoji="1" lang="ja-JP" altLang="en-US" dirty="0"/>
              <a:t>時間や場を占有しない 発言は結論から。</a:t>
            </a:r>
            <a:br>
              <a:rPr kumimoji="1" lang="en-US" altLang="ja-JP" dirty="0"/>
            </a:br>
            <a:r>
              <a:rPr kumimoji="1" lang="ja-JP" altLang="en-US" dirty="0"/>
              <a:t>そのあとに理由を述べる</a:t>
            </a:r>
            <a:endParaRPr kumimoji="1" lang="en-US" altLang="ja-JP" dirty="0"/>
          </a:p>
          <a:p>
            <a:endParaRPr kumimoji="1" lang="ja-JP" altLang="en-US" dirty="0"/>
          </a:p>
          <a:p>
            <a:r>
              <a:rPr kumimoji="1" lang="ja-JP" altLang="en-US" dirty="0"/>
              <a:t>他者の発言や他者個人を批判しない</a:t>
            </a:r>
            <a:endParaRPr kumimoji="1" lang="en-US" altLang="ja-JP" dirty="0"/>
          </a:p>
          <a:p>
            <a:endParaRPr kumimoji="1" lang="ja-JP" altLang="en-US" dirty="0"/>
          </a:p>
          <a:p>
            <a:r>
              <a:rPr kumimoji="1" lang="ja-JP" altLang="en-US" dirty="0"/>
              <a:t>よいアイディアはどんどんふくらまそう</a:t>
            </a:r>
          </a:p>
          <a:p>
            <a:endParaRPr kumimoji="1" lang="ja-JP" altLang="en-US" dirty="0"/>
          </a:p>
          <a:p>
            <a:r>
              <a:rPr kumimoji="1" lang="ja-JP" altLang="en-US" dirty="0"/>
              <a:t>できないことはやろうとしない</a:t>
            </a:r>
          </a:p>
          <a:p>
            <a:pPr marL="0" indent="0">
              <a:buNone/>
            </a:pPr>
            <a:r>
              <a:rPr kumimoji="1" lang="ja-JP" altLang="en-US" dirty="0"/>
              <a:t>　←でも、ちょっと無理そうだけど、がんばればできそうなことにこそ魅力がある</a:t>
            </a:r>
          </a:p>
        </p:txBody>
      </p:sp>
    </p:spTree>
    <p:extLst>
      <p:ext uri="{BB962C8B-B14F-4D97-AF65-F5344CB8AC3E}">
        <p14:creationId xmlns:p14="http://schemas.microsoft.com/office/powerpoint/2010/main" val="225154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719C6B3-A33E-8A99-2251-158EDCC48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n-US" altLang="ja-JP" dirty="0"/>
              <a:t>3</a:t>
            </a:r>
            <a:r>
              <a:rPr kumimoji="1" lang="en-US" altLang="ja-JP" dirty="0"/>
              <a:t>.</a:t>
            </a:r>
            <a:r>
              <a:rPr kumimoji="1" lang="ja-JP" altLang="en-US" dirty="0"/>
              <a:t>意見交換</a:t>
            </a:r>
          </a:p>
        </p:txBody>
      </p:sp>
      <p:sp>
        <p:nvSpPr>
          <p:cNvPr id="9" name="コンテンツ プレースホルダー 2">
            <a:extLst>
              <a:ext uri="{FF2B5EF4-FFF2-40B4-BE49-F238E27FC236}">
                <a16:creationId xmlns:a16="http://schemas.microsoft.com/office/drawing/2014/main" id="{86714FB4-F3AE-BCA0-4CA3-E9C612916A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0243" y="1525819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ja-JP" altLang="en-US" dirty="0"/>
              <a:t>新久木会館に必要な条件の提示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1.</a:t>
            </a:r>
            <a:r>
              <a:rPr lang="ja-JP" altLang="en-US" dirty="0"/>
              <a:t>部屋の数、大きさ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それぞれの部屋の主な用途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2.</a:t>
            </a:r>
            <a:r>
              <a:rPr lang="ja-JP" altLang="en-US" dirty="0"/>
              <a:t>共有部分の大きさ、機能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3.</a:t>
            </a:r>
            <a:r>
              <a:rPr lang="ja-JP" altLang="en-US" dirty="0"/>
              <a:t>倉庫やトイレ、会館事務所や玄関等付帯設備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4.</a:t>
            </a:r>
            <a:r>
              <a:rPr lang="ja-JP" altLang="en-US" dirty="0"/>
              <a:t>その他</a:t>
            </a:r>
            <a:r>
              <a:rPr lang="en-US" altLang="ja-JP" dirty="0"/>
              <a:t>(</a:t>
            </a:r>
            <a:r>
              <a:rPr lang="ja-JP" altLang="en-US" dirty="0"/>
              <a:t>窓や入口の配置</a:t>
            </a:r>
            <a:r>
              <a:rPr lang="en-US" altLang="ja-JP" dirty="0"/>
              <a:t>)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←設計事務所に図面を描いてもらうために必要</a:t>
            </a:r>
            <a:endParaRPr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900533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719C6B3-A33E-8A99-2251-158EDCC48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n-US" altLang="ja-JP" dirty="0"/>
              <a:t>3</a:t>
            </a:r>
            <a:r>
              <a:rPr kumimoji="1" lang="en-US" altLang="ja-JP" dirty="0"/>
              <a:t>.</a:t>
            </a:r>
            <a:r>
              <a:rPr kumimoji="1" lang="ja-JP" altLang="en-US" dirty="0"/>
              <a:t>意見交換</a:t>
            </a:r>
          </a:p>
        </p:txBody>
      </p:sp>
      <p:graphicFrame>
        <p:nvGraphicFramePr>
          <p:cNvPr id="3" name="表 3">
            <a:extLst>
              <a:ext uri="{FF2B5EF4-FFF2-40B4-BE49-F238E27FC236}">
                <a16:creationId xmlns:a16="http://schemas.microsoft.com/office/drawing/2014/main" id="{645725C1-9C2C-AB17-8022-D945C36DD2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1155335"/>
              </p:ext>
            </p:extLst>
          </p:nvPr>
        </p:nvGraphicFramePr>
        <p:xfrm>
          <a:off x="337351" y="1712374"/>
          <a:ext cx="11523214" cy="46715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9103">
                  <a:extLst>
                    <a:ext uri="{9D8B030D-6E8A-4147-A177-3AD203B41FA5}">
                      <a16:colId xmlns:a16="http://schemas.microsoft.com/office/drawing/2014/main" val="1767757010"/>
                    </a:ext>
                  </a:extLst>
                </a:gridCol>
                <a:gridCol w="1837678">
                  <a:extLst>
                    <a:ext uri="{9D8B030D-6E8A-4147-A177-3AD203B41FA5}">
                      <a16:colId xmlns:a16="http://schemas.microsoft.com/office/drawing/2014/main" val="829913531"/>
                    </a:ext>
                  </a:extLst>
                </a:gridCol>
                <a:gridCol w="4119239">
                  <a:extLst>
                    <a:ext uri="{9D8B030D-6E8A-4147-A177-3AD203B41FA5}">
                      <a16:colId xmlns:a16="http://schemas.microsoft.com/office/drawing/2014/main" val="1301393513"/>
                    </a:ext>
                  </a:extLst>
                </a:gridCol>
                <a:gridCol w="1100831">
                  <a:extLst>
                    <a:ext uri="{9D8B030D-6E8A-4147-A177-3AD203B41FA5}">
                      <a16:colId xmlns:a16="http://schemas.microsoft.com/office/drawing/2014/main" val="1369059075"/>
                    </a:ext>
                  </a:extLst>
                </a:gridCol>
                <a:gridCol w="2876363">
                  <a:extLst>
                    <a:ext uri="{9D8B030D-6E8A-4147-A177-3AD203B41FA5}">
                      <a16:colId xmlns:a16="http://schemas.microsoft.com/office/drawing/2014/main" val="981698848"/>
                    </a:ext>
                  </a:extLst>
                </a:gridCol>
              </a:tblGrid>
              <a:tr h="4537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部屋の大きさ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使用できる人数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主な用途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位置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備考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33304056"/>
                  </a:ext>
                </a:extLst>
              </a:tr>
              <a:tr h="84354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大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34014992"/>
                  </a:ext>
                </a:extLst>
              </a:tr>
              <a:tr h="84354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73148934"/>
                  </a:ext>
                </a:extLst>
              </a:tr>
              <a:tr h="84354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63553326"/>
                  </a:ext>
                </a:extLst>
              </a:tr>
              <a:tr h="84354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75756130"/>
                  </a:ext>
                </a:extLst>
              </a:tr>
              <a:tr h="84354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29853222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953C47E-BB4E-907F-76DD-09CCA1BA3610}"/>
              </a:ext>
            </a:extLst>
          </p:cNvPr>
          <p:cNvSpPr txBox="1"/>
          <p:nvPr/>
        </p:nvSpPr>
        <p:spPr>
          <a:xfrm>
            <a:off x="322557" y="1330234"/>
            <a:ext cx="60945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b="1" dirty="0"/>
              <a:t>【</a:t>
            </a:r>
            <a:r>
              <a:rPr lang="ja-JP" altLang="en-US" b="1" dirty="0"/>
              <a:t>部屋</a:t>
            </a:r>
            <a:r>
              <a:rPr lang="en-US" altLang="ja-JP" b="1" dirty="0"/>
              <a:t>】</a:t>
            </a:r>
            <a:endParaRPr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14784246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719C6B3-A33E-8A99-2251-158EDCC48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n-US" altLang="ja-JP" dirty="0"/>
              <a:t>3</a:t>
            </a:r>
            <a:r>
              <a:rPr kumimoji="1" lang="en-US" altLang="ja-JP" dirty="0"/>
              <a:t>.</a:t>
            </a:r>
            <a:r>
              <a:rPr kumimoji="1" lang="ja-JP" altLang="en-US" dirty="0"/>
              <a:t>意見交換</a:t>
            </a:r>
          </a:p>
        </p:txBody>
      </p:sp>
      <p:graphicFrame>
        <p:nvGraphicFramePr>
          <p:cNvPr id="3" name="表 3">
            <a:extLst>
              <a:ext uri="{FF2B5EF4-FFF2-40B4-BE49-F238E27FC236}">
                <a16:creationId xmlns:a16="http://schemas.microsoft.com/office/drawing/2014/main" id="{645725C1-9C2C-AB17-8022-D945C36DD2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7389797"/>
              </p:ext>
            </p:extLst>
          </p:nvPr>
        </p:nvGraphicFramePr>
        <p:xfrm>
          <a:off x="337351" y="1712374"/>
          <a:ext cx="11517300" cy="46715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6758">
                  <a:extLst>
                    <a:ext uri="{9D8B030D-6E8A-4147-A177-3AD203B41FA5}">
                      <a16:colId xmlns:a16="http://schemas.microsoft.com/office/drawing/2014/main" val="1767757010"/>
                    </a:ext>
                  </a:extLst>
                </a:gridCol>
                <a:gridCol w="3075702">
                  <a:extLst>
                    <a:ext uri="{9D8B030D-6E8A-4147-A177-3AD203B41FA5}">
                      <a16:colId xmlns:a16="http://schemas.microsoft.com/office/drawing/2014/main" val="1301393513"/>
                    </a:ext>
                  </a:extLst>
                </a:gridCol>
                <a:gridCol w="3436674">
                  <a:extLst>
                    <a:ext uri="{9D8B030D-6E8A-4147-A177-3AD203B41FA5}">
                      <a16:colId xmlns:a16="http://schemas.microsoft.com/office/drawing/2014/main" val="2779153986"/>
                    </a:ext>
                  </a:extLst>
                </a:gridCol>
                <a:gridCol w="918421">
                  <a:extLst>
                    <a:ext uri="{9D8B030D-6E8A-4147-A177-3AD203B41FA5}">
                      <a16:colId xmlns:a16="http://schemas.microsoft.com/office/drawing/2014/main" val="1369059075"/>
                    </a:ext>
                  </a:extLst>
                </a:gridCol>
                <a:gridCol w="2399745">
                  <a:extLst>
                    <a:ext uri="{9D8B030D-6E8A-4147-A177-3AD203B41FA5}">
                      <a16:colId xmlns:a16="http://schemas.microsoft.com/office/drawing/2014/main" val="981698848"/>
                    </a:ext>
                  </a:extLst>
                </a:gridCol>
              </a:tblGrid>
              <a:tr h="4537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施設名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主な用途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仕様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位置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備考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33304056"/>
                  </a:ext>
                </a:extLst>
              </a:tr>
              <a:tr h="84354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ロビー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34014992"/>
                  </a:ext>
                </a:extLst>
              </a:tr>
              <a:tr h="84354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作業スペース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73148934"/>
                  </a:ext>
                </a:extLst>
              </a:tr>
              <a:tr h="843548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63553326"/>
                  </a:ext>
                </a:extLst>
              </a:tr>
              <a:tr h="843548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75756130"/>
                  </a:ext>
                </a:extLst>
              </a:tr>
              <a:tr h="843548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29853222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953C47E-BB4E-907F-76DD-09CCA1BA3610}"/>
              </a:ext>
            </a:extLst>
          </p:cNvPr>
          <p:cNvSpPr txBox="1"/>
          <p:nvPr/>
        </p:nvSpPr>
        <p:spPr>
          <a:xfrm>
            <a:off x="337351" y="1343042"/>
            <a:ext cx="60945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b="1" dirty="0"/>
              <a:t>【</a:t>
            </a:r>
            <a:r>
              <a:rPr lang="ja-JP" altLang="en-US" b="1" dirty="0"/>
              <a:t>共有スペース</a:t>
            </a:r>
            <a:r>
              <a:rPr lang="en-US" altLang="ja-JP" b="1" dirty="0"/>
              <a:t>】</a:t>
            </a:r>
            <a:endParaRPr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9437894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719C6B3-A33E-8A99-2251-158EDCC48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n-US" altLang="ja-JP" dirty="0"/>
              <a:t>3</a:t>
            </a:r>
            <a:r>
              <a:rPr kumimoji="1" lang="en-US" altLang="ja-JP" dirty="0"/>
              <a:t>.</a:t>
            </a:r>
            <a:r>
              <a:rPr kumimoji="1" lang="ja-JP" altLang="en-US" dirty="0"/>
              <a:t>意見交換</a:t>
            </a:r>
          </a:p>
        </p:txBody>
      </p:sp>
      <p:graphicFrame>
        <p:nvGraphicFramePr>
          <p:cNvPr id="3" name="表 3">
            <a:extLst>
              <a:ext uri="{FF2B5EF4-FFF2-40B4-BE49-F238E27FC236}">
                <a16:creationId xmlns:a16="http://schemas.microsoft.com/office/drawing/2014/main" id="{645725C1-9C2C-AB17-8022-D945C36DD2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3007682"/>
              </p:ext>
            </p:extLst>
          </p:nvPr>
        </p:nvGraphicFramePr>
        <p:xfrm>
          <a:off x="337351" y="1712374"/>
          <a:ext cx="11517299" cy="46715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9640">
                  <a:extLst>
                    <a:ext uri="{9D8B030D-6E8A-4147-A177-3AD203B41FA5}">
                      <a16:colId xmlns:a16="http://schemas.microsoft.com/office/drawing/2014/main" val="1767757010"/>
                    </a:ext>
                  </a:extLst>
                </a:gridCol>
                <a:gridCol w="4898284">
                  <a:extLst>
                    <a:ext uri="{9D8B030D-6E8A-4147-A177-3AD203B41FA5}">
                      <a16:colId xmlns:a16="http://schemas.microsoft.com/office/drawing/2014/main" val="1301393513"/>
                    </a:ext>
                  </a:extLst>
                </a:gridCol>
                <a:gridCol w="1309024">
                  <a:extLst>
                    <a:ext uri="{9D8B030D-6E8A-4147-A177-3AD203B41FA5}">
                      <a16:colId xmlns:a16="http://schemas.microsoft.com/office/drawing/2014/main" val="1369059075"/>
                    </a:ext>
                  </a:extLst>
                </a:gridCol>
                <a:gridCol w="3420351">
                  <a:extLst>
                    <a:ext uri="{9D8B030D-6E8A-4147-A177-3AD203B41FA5}">
                      <a16:colId xmlns:a16="http://schemas.microsoft.com/office/drawing/2014/main" val="981698848"/>
                    </a:ext>
                  </a:extLst>
                </a:gridCol>
              </a:tblGrid>
              <a:tr h="4537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施設名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仕様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位置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備考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33304056"/>
                  </a:ext>
                </a:extLst>
              </a:tr>
              <a:tr h="84354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トイレ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34014992"/>
                  </a:ext>
                </a:extLst>
              </a:tr>
              <a:tr h="84354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倉庫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73148934"/>
                  </a:ext>
                </a:extLst>
              </a:tr>
              <a:tr h="843548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63553326"/>
                  </a:ext>
                </a:extLst>
              </a:tr>
              <a:tr h="843548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75756130"/>
                  </a:ext>
                </a:extLst>
              </a:tr>
              <a:tr h="843548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29853222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953C47E-BB4E-907F-76DD-09CCA1BA3610}"/>
              </a:ext>
            </a:extLst>
          </p:cNvPr>
          <p:cNvSpPr txBox="1"/>
          <p:nvPr/>
        </p:nvSpPr>
        <p:spPr>
          <a:xfrm>
            <a:off x="337351" y="1343042"/>
            <a:ext cx="60945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b="1" dirty="0"/>
              <a:t>【</a:t>
            </a:r>
            <a:r>
              <a:rPr lang="ja-JP" altLang="en-US" b="1" dirty="0"/>
              <a:t>付帯設備</a:t>
            </a:r>
            <a:r>
              <a:rPr lang="en-US" altLang="ja-JP" b="1" dirty="0"/>
              <a:t>】</a:t>
            </a:r>
            <a:endParaRPr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25231487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719C6B3-A33E-8A99-2251-158EDCC48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n-US" altLang="ja-JP" dirty="0"/>
              <a:t>3</a:t>
            </a:r>
            <a:r>
              <a:rPr kumimoji="1" lang="en-US" altLang="ja-JP" dirty="0"/>
              <a:t>.</a:t>
            </a:r>
            <a:r>
              <a:rPr kumimoji="1" lang="ja-JP" altLang="en-US" dirty="0"/>
              <a:t>意見交換</a:t>
            </a:r>
          </a:p>
        </p:txBody>
      </p:sp>
      <p:graphicFrame>
        <p:nvGraphicFramePr>
          <p:cNvPr id="3" name="表 3">
            <a:extLst>
              <a:ext uri="{FF2B5EF4-FFF2-40B4-BE49-F238E27FC236}">
                <a16:creationId xmlns:a16="http://schemas.microsoft.com/office/drawing/2014/main" id="{645725C1-9C2C-AB17-8022-D945C36DD2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3695976"/>
              </p:ext>
            </p:extLst>
          </p:nvPr>
        </p:nvGraphicFramePr>
        <p:xfrm>
          <a:off x="337351" y="1712374"/>
          <a:ext cx="11517299" cy="46715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9640">
                  <a:extLst>
                    <a:ext uri="{9D8B030D-6E8A-4147-A177-3AD203B41FA5}">
                      <a16:colId xmlns:a16="http://schemas.microsoft.com/office/drawing/2014/main" val="1767757010"/>
                    </a:ext>
                  </a:extLst>
                </a:gridCol>
                <a:gridCol w="4898284">
                  <a:extLst>
                    <a:ext uri="{9D8B030D-6E8A-4147-A177-3AD203B41FA5}">
                      <a16:colId xmlns:a16="http://schemas.microsoft.com/office/drawing/2014/main" val="1301393513"/>
                    </a:ext>
                  </a:extLst>
                </a:gridCol>
                <a:gridCol w="1309024">
                  <a:extLst>
                    <a:ext uri="{9D8B030D-6E8A-4147-A177-3AD203B41FA5}">
                      <a16:colId xmlns:a16="http://schemas.microsoft.com/office/drawing/2014/main" val="1369059075"/>
                    </a:ext>
                  </a:extLst>
                </a:gridCol>
                <a:gridCol w="3420351">
                  <a:extLst>
                    <a:ext uri="{9D8B030D-6E8A-4147-A177-3AD203B41FA5}">
                      <a16:colId xmlns:a16="http://schemas.microsoft.com/office/drawing/2014/main" val="981698848"/>
                    </a:ext>
                  </a:extLst>
                </a:gridCol>
              </a:tblGrid>
              <a:tr h="4537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施設名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仕様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位置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備考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33304056"/>
                  </a:ext>
                </a:extLst>
              </a:tr>
              <a:tr h="84354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出入り口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34014992"/>
                  </a:ext>
                </a:extLst>
              </a:tr>
              <a:tr h="84354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勝手口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73148934"/>
                  </a:ext>
                </a:extLst>
              </a:tr>
              <a:tr h="84354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自動販売機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63553326"/>
                  </a:ext>
                </a:extLst>
              </a:tr>
              <a:tr h="843548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75756130"/>
                  </a:ext>
                </a:extLst>
              </a:tr>
              <a:tr h="843548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29853222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953C47E-BB4E-907F-76DD-09CCA1BA3610}"/>
              </a:ext>
            </a:extLst>
          </p:cNvPr>
          <p:cNvSpPr txBox="1"/>
          <p:nvPr/>
        </p:nvSpPr>
        <p:spPr>
          <a:xfrm>
            <a:off x="337351" y="1343042"/>
            <a:ext cx="60945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b="1" dirty="0"/>
              <a:t>【</a:t>
            </a:r>
            <a:r>
              <a:rPr lang="ja-JP" altLang="en-US" b="1" dirty="0"/>
              <a:t>その他</a:t>
            </a:r>
            <a:r>
              <a:rPr lang="en-US" altLang="ja-JP" b="1" dirty="0"/>
              <a:t>】</a:t>
            </a:r>
            <a:endParaRPr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2715348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710A1C-48D6-DA03-5FCB-FE13955FD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全体スケジュール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DE70F04-BC2C-618B-E0EC-1DD539BEEE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16748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kumimoji="1" lang="en-US" altLang="ja-JP" b="1" dirty="0">
                <a:solidFill>
                  <a:schemeClr val="bg2">
                    <a:lumMod val="90000"/>
                  </a:schemeClr>
                </a:solidFill>
              </a:rPr>
              <a:t>1</a:t>
            </a:r>
            <a:r>
              <a:rPr kumimoji="1" lang="ja-JP" altLang="en-US" b="1" dirty="0">
                <a:solidFill>
                  <a:schemeClr val="bg2">
                    <a:lumMod val="90000"/>
                  </a:schemeClr>
                </a:solidFill>
              </a:rPr>
              <a:t>日目</a:t>
            </a:r>
            <a:r>
              <a:rPr kumimoji="1" lang="en-US" altLang="ja-JP" b="1" dirty="0">
                <a:solidFill>
                  <a:schemeClr val="bg2">
                    <a:lumMod val="90000"/>
                  </a:schemeClr>
                </a:solidFill>
              </a:rPr>
              <a:t>(4</a:t>
            </a:r>
            <a:r>
              <a:rPr kumimoji="1" lang="ja-JP" altLang="en-US" b="1" dirty="0">
                <a:solidFill>
                  <a:schemeClr val="bg2">
                    <a:lumMod val="90000"/>
                  </a:schemeClr>
                </a:solidFill>
              </a:rPr>
              <a:t>月</a:t>
            </a:r>
            <a:r>
              <a:rPr kumimoji="1" lang="en-US" altLang="ja-JP" b="1" dirty="0">
                <a:solidFill>
                  <a:schemeClr val="bg2">
                    <a:lumMod val="90000"/>
                  </a:schemeClr>
                </a:solidFill>
              </a:rPr>
              <a:t>15</a:t>
            </a:r>
            <a:r>
              <a:rPr kumimoji="1" lang="ja-JP" altLang="en-US" b="1" dirty="0">
                <a:solidFill>
                  <a:schemeClr val="bg2">
                    <a:lumMod val="90000"/>
                  </a:schemeClr>
                </a:solidFill>
              </a:rPr>
              <a:t>日</a:t>
            </a:r>
            <a:r>
              <a:rPr kumimoji="1" lang="en-US" altLang="ja-JP" b="1" dirty="0">
                <a:solidFill>
                  <a:schemeClr val="bg2">
                    <a:lumMod val="90000"/>
                  </a:schemeClr>
                </a:solidFill>
              </a:rPr>
              <a:t>)</a:t>
            </a:r>
          </a:p>
          <a:p>
            <a:pPr marL="0" indent="0">
              <a:buNone/>
            </a:pPr>
            <a:r>
              <a:rPr kumimoji="1" lang="ja-JP" altLang="en-US" dirty="0">
                <a:solidFill>
                  <a:schemeClr val="bg2">
                    <a:lumMod val="90000"/>
                  </a:schemeClr>
                </a:solidFill>
              </a:rPr>
              <a:t>　メンバー自己紹介</a:t>
            </a:r>
            <a:endParaRPr kumimoji="1" lang="en-US" altLang="ja-JP" dirty="0">
              <a:solidFill>
                <a:schemeClr val="bg2">
                  <a:lumMod val="90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bg2">
                    <a:lumMod val="90000"/>
                  </a:schemeClr>
                </a:solidFill>
              </a:rPr>
              <a:t>　事業概要共有</a:t>
            </a:r>
            <a:endParaRPr lang="en-US" altLang="ja-JP" dirty="0">
              <a:solidFill>
                <a:schemeClr val="bg2">
                  <a:lumMod val="90000"/>
                </a:schemeClr>
              </a:solidFill>
            </a:endParaRPr>
          </a:p>
          <a:p>
            <a:pPr marL="0" indent="0">
              <a:buNone/>
            </a:pPr>
            <a:r>
              <a:rPr kumimoji="1" lang="ja-JP" altLang="en-US" dirty="0">
                <a:solidFill>
                  <a:schemeClr val="bg2">
                    <a:lumMod val="90000"/>
                  </a:schemeClr>
                </a:solidFill>
              </a:rPr>
              <a:t>　ワークショップ</a:t>
            </a:r>
            <a:r>
              <a:rPr kumimoji="1" lang="en-US" altLang="ja-JP" dirty="0">
                <a:solidFill>
                  <a:schemeClr val="bg2">
                    <a:lumMod val="90000"/>
                  </a:schemeClr>
                </a:solidFill>
              </a:rPr>
              <a:t>(</a:t>
            </a:r>
            <a:r>
              <a:rPr kumimoji="1" lang="ja-JP" altLang="en-US" dirty="0">
                <a:solidFill>
                  <a:schemeClr val="bg2">
                    <a:lumMod val="90000"/>
                  </a:schemeClr>
                </a:solidFill>
              </a:rPr>
              <a:t>以下</a:t>
            </a:r>
            <a:r>
              <a:rPr kumimoji="1" lang="en-US" altLang="ja-JP" dirty="0">
                <a:solidFill>
                  <a:schemeClr val="bg2">
                    <a:lumMod val="90000"/>
                  </a:schemeClr>
                </a:solidFill>
              </a:rPr>
              <a:t>WS)</a:t>
            </a:r>
            <a:r>
              <a:rPr kumimoji="1" lang="ja-JP" altLang="en-US" dirty="0">
                <a:solidFill>
                  <a:schemeClr val="bg2">
                    <a:lumMod val="90000"/>
                  </a:schemeClr>
                </a:solidFill>
              </a:rPr>
              <a:t>ルール共有</a:t>
            </a:r>
            <a:endParaRPr kumimoji="1" lang="en-US" altLang="ja-JP" dirty="0">
              <a:solidFill>
                <a:schemeClr val="bg2">
                  <a:lumMod val="90000"/>
                </a:schemeClr>
              </a:solidFill>
            </a:endParaRPr>
          </a:p>
          <a:p>
            <a:pPr marL="0" indent="0">
              <a:buNone/>
            </a:pPr>
            <a:r>
              <a:rPr kumimoji="1" lang="ja-JP" altLang="en-US" dirty="0">
                <a:solidFill>
                  <a:schemeClr val="bg2">
                    <a:lumMod val="90000"/>
                  </a:schemeClr>
                </a:solidFill>
              </a:rPr>
              <a:t>　次回までの宿題共有</a:t>
            </a:r>
            <a:endParaRPr kumimoji="1" lang="en-US" altLang="ja-JP" dirty="0">
              <a:solidFill>
                <a:schemeClr val="bg2">
                  <a:lumMod val="90000"/>
                </a:schemeClr>
              </a:solidFill>
            </a:endParaRPr>
          </a:p>
          <a:p>
            <a:r>
              <a:rPr lang="en-US" altLang="ja-JP" b="1" dirty="0">
                <a:solidFill>
                  <a:schemeClr val="bg2">
                    <a:lumMod val="90000"/>
                  </a:schemeClr>
                </a:solidFill>
              </a:rPr>
              <a:t>2</a:t>
            </a:r>
            <a:r>
              <a:rPr lang="ja-JP" altLang="en-US" b="1" dirty="0">
                <a:solidFill>
                  <a:schemeClr val="bg2">
                    <a:lumMod val="90000"/>
                  </a:schemeClr>
                </a:solidFill>
              </a:rPr>
              <a:t>日目</a:t>
            </a:r>
            <a:r>
              <a:rPr lang="en-US" altLang="ja-JP" b="1" dirty="0">
                <a:solidFill>
                  <a:schemeClr val="bg2">
                    <a:lumMod val="90000"/>
                  </a:schemeClr>
                </a:solidFill>
              </a:rPr>
              <a:t>(5</a:t>
            </a:r>
            <a:r>
              <a:rPr lang="ja-JP" altLang="en-US" b="1" dirty="0">
                <a:solidFill>
                  <a:schemeClr val="bg2">
                    <a:lumMod val="90000"/>
                  </a:schemeClr>
                </a:solidFill>
              </a:rPr>
              <a:t>月</a:t>
            </a:r>
            <a:r>
              <a:rPr lang="en-US" altLang="ja-JP" b="1" dirty="0">
                <a:solidFill>
                  <a:schemeClr val="bg2">
                    <a:lumMod val="90000"/>
                  </a:schemeClr>
                </a:solidFill>
              </a:rPr>
              <a:t>13</a:t>
            </a:r>
            <a:r>
              <a:rPr lang="ja-JP" altLang="en-US" b="1" dirty="0">
                <a:solidFill>
                  <a:schemeClr val="bg2">
                    <a:lumMod val="90000"/>
                  </a:schemeClr>
                </a:solidFill>
              </a:rPr>
              <a:t>日</a:t>
            </a:r>
            <a:r>
              <a:rPr lang="en-US" altLang="ja-JP" b="1" dirty="0">
                <a:solidFill>
                  <a:schemeClr val="bg2">
                    <a:lumMod val="90000"/>
                  </a:schemeClr>
                </a:solidFill>
              </a:rPr>
              <a:t>)</a:t>
            </a:r>
          </a:p>
          <a:p>
            <a:pPr marL="0" indent="0">
              <a:buNone/>
            </a:pPr>
            <a:r>
              <a:rPr lang="ja-JP" altLang="en-US" dirty="0">
                <a:solidFill>
                  <a:schemeClr val="bg2">
                    <a:lumMod val="90000"/>
                  </a:schemeClr>
                </a:solidFill>
              </a:rPr>
              <a:t>　</a:t>
            </a:r>
            <a:r>
              <a:rPr lang="en-US" altLang="ja-JP" dirty="0">
                <a:solidFill>
                  <a:schemeClr val="bg2">
                    <a:lumMod val="90000"/>
                  </a:schemeClr>
                </a:solidFill>
              </a:rPr>
              <a:t>(10</a:t>
            </a:r>
            <a:r>
              <a:rPr lang="ja-JP" altLang="en-US" dirty="0">
                <a:solidFill>
                  <a:schemeClr val="bg2">
                    <a:lumMod val="90000"/>
                  </a:schemeClr>
                </a:solidFill>
              </a:rPr>
              <a:t>年後に使っている人をイメージしながら</a:t>
            </a:r>
            <a:r>
              <a:rPr lang="en-US" altLang="ja-JP" dirty="0">
                <a:solidFill>
                  <a:schemeClr val="bg2">
                    <a:lumMod val="90000"/>
                  </a:schemeClr>
                </a:solidFill>
              </a:rPr>
              <a:t>)</a:t>
            </a:r>
          </a:p>
          <a:p>
            <a:pPr marL="0" indent="0">
              <a:buNone/>
            </a:pPr>
            <a:r>
              <a:rPr lang="ja-JP" altLang="en-US" dirty="0">
                <a:solidFill>
                  <a:schemeClr val="bg2">
                    <a:lumMod val="90000"/>
                  </a:schemeClr>
                </a:solidFill>
              </a:rPr>
              <a:t>　どんな施設にしたいか？各自のビジョンを共有する</a:t>
            </a:r>
            <a:endParaRPr lang="en-US" altLang="ja-JP" dirty="0">
              <a:solidFill>
                <a:schemeClr val="bg2">
                  <a:lumMod val="90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bg2">
                    <a:lumMod val="90000"/>
                  </a:schemeClr>
                </a:solidFill>
              </a:rPr>
              <a:t>　アイディアをふくらませる</a:t>
            </a:r>
          </a:p>
        </p:txBody>
      </p:sp>
    </p:spTree>
    <p:extLst>
      <p:ext uri="{BB962C8B-B14F-4D97-AF65-F5344CB8AC3E}">
        <p14:creationId xmlns:p14="http://schemas.microsoft.com/office/powerpoint/2010/main" val="3694300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710A1C-48D6-DA03-5FCB-FE13955FD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全体スケジュール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DE70F04-BC2C-618B-E0EC-1DD539BEEE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597545"/>
          </a:xfrm>
        </p:spPr>
        <p:txBody>
          <a:bodyPr>
            <a:normAutofit/>
          </a:bodyPr>
          <a:lstStyle/>
          <a:p>
            <a:r>
              <a:rPr kumimoji="1" lang="en-US" altLang="ja-JP" b="1" dirty="0"/>
              <a:t>3</a:t>
            </a:r>
            <a:r>
              <a:rPr kumimoji="1" lang="ja-JP" altLang="en-US" b="1" dirty="0"/>
              <a:t>日目</a:t>
            </a:r>
            <a:r>
              <a:rPr kumimoji="1" lang="en-US" altLang="ja-JP" b="1" dirty="0"/>
              <a:t>(5</a:t>
            </a:r>
            <a:r>
              <a:rPr kumimoji="1" lang="ja-JP" altLang="en-US" b="1" dirty="0"/>
              <a:t>月</a:t>
            </a:r>
            <a:r>
              <a:rPr kumimoji="1" lang="en-US" altLang="ja-JP" b="1" dirty="0"/>
              <a:t>27</a:t>
            </a:r>
            <a:r>
              <a:rPr kumimoji="1" lang="ja-JP" altLang="en-US" b="1" dirty="0"/>
              <a:t>日</a:t>
            </a:r>
            <a:r>
              <a:rPr kumimoji="1" lang="en-US" altLang="ja-JP" b="1" dirty="0"/>
              <a:t>)</a:t>
            </a:r>
          </a:p>
          <a:p>
            <a:pPr marL="0" indent="0">
              <a:buNone/>
            </a:pPr>
            <a:r>
              <a:rPr kumimoji="1" lang="ja-JP" altLang="en-US" dirty="0"/>
              <a:t>　実現したいことに優先順位をつける　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　アイディアの取捨選択をする</a:t>
            </a:r>
            <a:endParaRPr kumimoji="1" lang="en-US" altLang="ja-JP" dirty="0"/>
          </a:p>
          <a:p>
            <a:r>
              <a:rPr lang="en-US" altLang="ja-JP" b="1" dirty="0"/>
              <a:t>4</a:t>
            </a:r>
            <a:r>
              <a:rPr lang="ja-JP" altLang="en-US" b="1" dirty="0"/>
              <a:t>日目</a:t>
            </a:r>
            <a:r>
              <a:rPr lang="en-US" altLang="ja-JP" b="1" dirty="0"/>
              <a:t>(6</a:t>
            </a:r>
            <a:r>
              <a:rPr lang="ja-JP" altLang="en-US" b="1" dirty="0"/>
              <a:t>月</a:t>
            </a:r>
            <a:r>
              <a:rPr lang="en-US" altLang="ja-JP" b="1" dirty="0"/>
              <a:t>10</a:t>
            </a:r>
            <a:r>
              <a:rPr lang="ja-JP" altLang="en-US" b="1" dirty="0"/>
              <a:t>日</a:t>
            </a:r>
            <a:r>
              <a:rPr lang="en-US" altLang="ja-JP" b="1" dirty="0"/>
              <a:t>)</a:t>
            </a:r>
          </a:p>
          <a:p>
            <a:pPr marL="0" indent="0">
              <a:buNone/>
            </a:pPr>
            <a:r>
              <a:rPr kumimoji="1" lang="ja-JP" altLang="en-US" dirty="0"/>
              <a:t>　アイディアを具体的なプランにまとめる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結果の共有と合意形成</a:t>
            </a:r>
            <a:endParaRPr lang="en-US" altLang="ja-JP" b="1" dirty="0"/>
          </a:p>
          <a:p>
            <a:r>
              <a:rPr lang="ja-JP" altLang="en-US" b="1" dirty="0"/>
              <a:t>パブリックコメント</a:t>
            </a:r>
            <a:r>
              <a:rPr lang="en-US" altLang="ja-JP" b="1" dirty="0"/>
              <a:t>(6</a:t>
            </a:r>
            <a:r>
              <a:rPr lang="ja-JP" altLang="en-US" b="1" dirty="0"/>
              <a:t>月</a:t>
            </a:r>
            <a:r>
              <a:rPr lang="en-US" altLang="ja-JP" b="1" dirty="0"/>
              <a:t>26</a:t>
            </a:r>
            <a:r>
              <a:rPr lang="ja-JP" altLang="en-US" b="1" dirty="0"/>
              <a:t>日～</a:t>
            </a:r>
            <a:r>
              <a:rPr lang="en-US" altLang="ja-JP" b="1" dirty="0"/>
              <a:t>7</a:t>
            </a:r>
            <a:r>
              <a:rPr lang="ja-JP" altLang="en-US" b="1" dirty="0"/>
              <a:t>月</a:t>
            </a:r>
            <a:r>
              <a:rPr lang="en-US" altLang="ja-JP" b="1" dirty="0"/>
              <a:t>25</a:t>
            </a:r>
            <a:r>
              <a:rPr lang="ja-JP" altLang="en-US" b="1" dirty="0"/>
              <a:t>日</a:t>
            </a:r>
            <a:r>
              <a:rPr lang="en-US" altLang="ja-JP" b="1" dirty="0"/>
              <a:t>)</a:t>
            </a:r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kumimoji="1" lang="en-US" altLang="ja-JP" sz="2400" dirty="0"/>
              <a:t>※</a:t>
            </a:r>
            <a:r>
              <a:rPr kumimoji="1" lang="ja-JP" altLang="en-US" sz="2400" dirty="0"/>
              <a:t>ただし、上記内容は変わる可能性あり</a:t>
            </a:r>
          </a:p>
        </p:txBody>
      </p:sp>
    </p:spTree>
    <p:extLst>
      <p:ext uri="{BB962C8B-B14F-4D97-AF65-F5344CB8AC3E}">
        <p14:creationId xmlns:p14="http://schemas.microsoft.com/office/powerpoint/2010/main" val="1492985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239FAD-0E01-E89F-0185-C6B4BB6EDD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3</a:t>
            </a:r>
            <a:r>
              <a:rPr kumimoji="1" lang="ja-JP" altLang="en-US" dirty="0"/>
              <a:t>日目の内容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9A4252B-A040-A20B-054C-609013F2FD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b="1" dirty="0"/>
              <a:t>3</a:t>
            </a:r>
            <a:r>
              <a:rPr kumimoji="1" lang="ja-JP" altLang="en-US" b="1" dirty="0"/>
              <a:t>日目</a:t>
            </a:r>
            <a:r>
              <a:rPr kumimoji="1" lang="en-US" altLang="ja-JP" b="1" dirty="0"/>
              <a:t>(5</a:t>
            </a:r>
            <a:r>
              <a:rPr kumimoji="1" lang="ja-JP" altLang="en-US" b="1" dirty="0"/>
              <a:t>月</a:t>
            </a:r>
            <a:r>
              <a:rPr kumimoji="1" lang="en-US" altLang="ja-JP" b="1" dirty="0"/>
              <a:t>27</a:t>
            </a:r>
            <a:r>
              <a:rPr kumimoji="1" lang="ja-JP" altLang="en-US" b="1" dirty="0"/>
              <a:t>日</a:t>
            </a:r>
            <a:r>
              <a:rPr kumimoji="1" lang="en-US" altLang="ja-JP" b="1" dirty="0"/>
              <a:t>)</a:t>
            </a:r>
          </a:p>
          <a:p>
            <a:pPr marL="0" indent="0">
              <a:buNone/>
            </a:pPr>
            <a:r>
              <a:rPr lang="ja-JP" altLang="en-US" dirty="0"/>
              <a:t>・宿題の確認と前回の振り返り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・価値観の共有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kumimoji="1" lang="ja-JP" altLang="en-US" dirty="0"/>
              <a:t>　実現したいことに優先順位をつける　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アイディアの取捨選択をする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・新久木会館に必要な条件の策定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44076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B985BB-DEA4-3640-2C97-6D8FC770B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191043" cy="1325563"/>
          </a:xfrm>
        </p:spPr>
        <p:txBody>
          <a:bodyPr/>
          <a:lstStyle/>
          <a:p>
            <a:r>
              <a:rPr lang="en-US" altLang="ja-JP" dirty="0"/>
              <a:t>1.</a:t>
            </a:r>
            <a:r>
              <a:rPr lang="ja-JP" altLang="en-US" dirty="0"/>
              <a:t>宿題の確認と前回の振り返り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3BE90E5-2E48-79CC-FCF4-E548C68F9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ja-JP" altLang="en-US" dirty="0"/>
              <a:t>①　学童の図面にある、北側階段の影響について</a:t>
            </a:r>
            <a:r>
              <a:rPr lang="en-US" altLang="ja-JP" dirty="0"/>
              <a:t>…</a:t>
            </a:r>
            <a:r>
              <a:rPr lang="ja-JP" altLang="en-US" dirty="0"/>
              <a:t>市民協働課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②　調理室のレイアウト例</a:t>
            </a:r>
            <a:r>
              <a:rPr lang="en-US" altLang="ja-JP" dirty="0"/>
              <a:t>…</a:t>
            </a:r>
            <a:r>
              <a:rPr lang="ja-JP" altLang="en-US" dirty="0"/>
              <a:t>設計事務所</a:t>
            </a:r>
          </a:p>
        </p:txBody>
      </p:sp>
    </p:spTree>
    <p:extLst>
      <p:ext uri="{BB962C8B-B14F-4D97-AF65-F5344CB8AC3E}">
        <p14:creationId xmlns:p14="http://schemas.microsoft.com/office/powerpoint/2010/main" val="368668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719C6B3-A33E-8A99-2251-158EDCC48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kumimoji="1" lang="en-US" altLang="ja-JP" dirty="0"/>
              <a:t>1.</a:t>
            </a:r>
            <a:r>
              <a:rPr lang="ja-JP" altLang="en-US" dirty="0"/>
              <a:t>宿題の確認と前回の振り返り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4C1B1C4-6E0B-1932-58E6-069A895D92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510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b="1" dirty="0"/>
              <a:t>参加者の価値観を共有して、判断基準を設定する</a:t>
            </a:r>
            <a:endParaRPr kumimoji="1" lang="en-US" altLang="ja-JP" b="1" dirty="0"/>
          </a:p>
          <a:p>
            <a:pPr marL="0" indent="0">
              <a:buNone/>
            </a:pPr>
            <a:r>
              <a:rPr kumimoji="1" lang="ja-JP" altLang="en-US" dirty="0"/>
              <a:t>・前回いただいたアイディア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B397029-F679-0882-563E-4FE1B20F4E63}"/>
              </a:ext>
            </a:extLst>
          </p:cNvPr>
          <p:cNvSpPr txBox="1"/>
          <p:nvPr/>
        </p:nvSpPr>
        <p:spPr>
          <a:xfrm>
            <a:off x="1076417" y="2307809"/>
            <a:ext cx="6094520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dirty="0"/>
              <a:t>・プレイルーム・絵本コーナー</a:t>
            </a:r>
            <a:endParaRPr lang="en-US" altLang="ja-JP" dirty="0"/>
          </a:p>
          <a:p>
            <a:r>
              <a:rPr lang="ja-JP" altLang="en-US" dirty="0"/>
              <a:t>・大型ビジョン</a:t>
            </a:r>
          </a:p>
          <a:p>
            <a:r>
              <a:rPr lang="ja-JP" altLang="en-US" dirty="0"/>
              <a:t>・ピアノの練習</a:t>
            </a:r>
          </a:p>
          <a:p>
            <a:r>
              <a:rPr lang="ja-JP" altLang="en-US" dirty="0"/>
              <a:t>・歌声教室</a:t>
            </a:r>
          </a:p>
          <a:p>
            <a:r>
              <a:rPr lang="ja-JP" altLang="en-US" dirty="0"/>
              <a:t>・高い天井の部屋</a:t>
            </a:r>
          </a:p>
          <a:p>
            <a:r>
              <a:rPr lang="ja-JP" altLang="en-US" dirty="0"/>
              <a:t>・</a:t>
            </a:r>
            <a:r>
              <a:rPr lang="en-US" altLang="ja-JP" dirty="0" err="1"/>
              <a:t>wifi</a:t>
            </a:r>
            <a:endParaRPr lang="en-US" altLang="ja-JP" dirty="0"/>
          </a:p>
          <a:p>
            <a:r>
              <a:rPr lang="ja-JP" altLang="en-US" dirty="0"/>
              <a:t>・カフェ・軽食</a:t>
            </a:r>
          </a:p>
          <a:p>
            <a:r>
              <a:rPr lang="ja-JP" altLang="en-US" dirty="0"/>
              <a:t>・自販機・休憩</a:t>
            </a:r>
            <a:endParaRPr lang="en-US" altLang="ja-JP" dirty="0"/>
          </a:p>
          <a:p>
            <a:r>
              <a:rPr lang="ja-JP" altLang="en-US" dirty="0"/>
              <a:t>・住民票受け取れる</a:t>
            </a:r>
          </a:p>
          <a:p>
            <a:r>
              <a:rPr lang="ja-JP" altLang="en-US" dirty="0"/>
              <a:t>・会議への遠隔参加機能</a:t>
            </a:r>
          </a:p>
          <a:p>
            <a:r>
              <a:rPr lang="ja-JP" altLang="en-US" dirty="0"/>
              <a:t>・エコひろば</a:t>
            </a:r>
          </a:p>
          <a:p>
            <a:r>
              <a:rPr lang="ja-JP" altLang="en-US" dirty="0"/>
              <a:t>・地域包括センター窓口</a:t>
            </a:r>
          </a:p>
          <a:p>
            <a:r>
              <a:rPr lang="ja-JP" altLang="en-US" dirty="0"/>
              <a:t>・売店</a:t>
            </a:r>
          </a:p>
          <a:p>
            <a:endParaRPr lang="en-US" altLang="ja-JP" dirty="0"/>
          </a:p>
          <a:p>
            <a:endParaRPr lang="ja-JP" altLang="en-US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2BDAD2E-EECF-BCDF-199B-97024DCF0C63}"/>
              </a:ext>
            </a:extLst>
          </p:cNvPr>
          <p:cNvSpPr txBox="1"/>
          <p:nvPr/>
        </p:nvSpPr>
        <p:spPr>
          <a:xfrm>
            <a:off x="4476564" y="2307809"/>
            <a:ext cx="6094520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dirty="0"/>
              <a:t>・部屋数増</a:t>
            </a:r>
          </a:p>
          <a:p>
            <a:r>
              <a:rPr lang="ja-JP" altLang="en-US" dirty="0"/>
              <a:t>・スタジオ</a:t>
            </a:r>
          </a:p>
          <a:p>
            <a:r>
              <a:rPr lang="ja-JP" altLang="en-US" dirty="0"/>
              <a:t>・事務作業スペース</a:t>
            </a:r>
          </a:p>
          <a:p>
            <a:r>
              <a:rPr lang="ja-JP" altLang="en-US" dirty="0"/>
              <a:t>・防音室</a:t>
            </a:r>
          </a:p>
          <a:p>
            <a:r>
              <a:rPr lang="ja-JP" altLang="en-US" dirty="0"/>
              <a:t>・憩いの場</a:t>
            </a:r>
            <a:endParaRPr lang="en-US" altLang="ja-JP" dirty="0"/>
          </a:p>
          <a:p>
            <a:r>
              <a:rPr lang="ja-JP" altLang="en-US" dirty="0"/>
              <a:t>・各種教室の場所</a:t>
            </a:r>
          </a:p>
          <a:p>
            <a:r>
              <a:rPr lang="ja-JP" altLang="en-US" dirty="0"/>
              <a:t>・地域活動応援の場所</a:t>
            </a:r>
          </a:p>
          <a:p>
            <a:r>
              <a:rPr lang="ja-JP" altLang="en-US" dirty="0"/>
              <a:t>・高齢者栄養支援</a:t>
            </a:r>
          </a:p>
          <a:p>
            <a:r>
              <a:rPr lang="ja-JP" altLang="en-US" dirty="0"/>
              <a:t>・畳の部屋</a:t>
            </a:r>
          </a:p>
          <a:p>
            <a:r>
              <a:rPr lang="ja-JP" altLang="en-US" dirty="0"/>
              <a:t>・工作工房</a:t>
            </a:r>
          </a:p>
          <a:p>
            <a:r>
              <a:rPr lang="ja-JP" altLang="en-US" dirty="0"/>
              <a:t>・作品展示場所</a:t>
            </a:r>
          </a:p>
          <a:p>
            <a:r>
              <a:rPr lang="ja-JP" altLang="en-US" dirty="0"/>
              <a:t>・コーヒー販売</a:t>
            </a:r>
          </a:p>
          <a:p>
            <a:r>
              <a:rPr lang="ja-JP" altLang="en-US" dirty="0"/>
              <a:t>・こどもの遊具</a:t>
            </a:r>
          </a:p>
          <a:p>
            <a:r>
              <a:rPr lang="ja-JP" altLang="en-US" dirty="0"/>
              <a:t>・掲示板・チラシラック</a:t>
            </a:r>
          </a:p>
          <a:p>
            <a:endParaRPr lang="ja-JP" alt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328DBC5-64D7-4262-DF4A-44A42FC25285}"/>
              </a:ext>
            </a:extLst>
          </p:cNvPr>
          <p:cNvSpPr txBox="1"/>
          <p:nvPr/>
        </p:nvSpPr>
        <p:spPr>
          <a:xfrm>
            <a:off x="7409154" y="2307809"/>
            <a:ext cx="6094520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dirty="0"/>
              <a:t>・掲示板・チラシラック</a:t>
            </a:r>
          </a:p>
          <a:p>
            <a:r>
              <a:rPr lang="ja-JP" altLang="en-US" dirty="0"/>
              <a:t>・教室として利用できる調理室</a:t>
            </a:r>
          </a:p>
          <a:p>
            <a:r>
              <a:rPr lang="ja-JP" altLang="en-US" dirty="0"/>
              <a:t>・談話スペース</a:t>
            </a:r>
          </a:p>
          <a:p>
            <a:r>
              <a:rPr lang="ja-JP" altLang="en-US" dirty="0"/>
              <a:t>・</a:t>
            </a:r>
            <a:r>
              <a:rPr lang="en-US" altLang="ja-JP" dirty="0"/>
              <a:t>PC</a:t>
            </a:r>
            <a:r>
              <a:rPr lang="ja-JP" altLang="en-US" dirty="0"/>
              <a:t>作業スペース</a:t>
            </a:r>
          </a:p>
          <a:p>
            <a:r>
              <a:rPr lang="ja-JP" altLang="en-US" dirty="0"/>
              <a:t>・有料トイレ</a:t>
            </a:r>
          </a:p>
          <a:p>
            <a:r>
              <a:rPr lang="ja-JP" altLang="en-US" dirty="0"/>
              <a:t>・</a:t>
            </a:r>
            <a:r>
              <a:rPr lang="en-US" altLang="ja-JP" dirty="0"/>
              <a:t>SNS</a:t>
            </a:r>
            <a:r>
              <a:rPr lang="ja-JP" altLang="en-US" dirty="0"/>
              <a:t>発信</a:t>
            </a:r>
          </a:p>
          <a:p>
            <a:r>
              <a:rPr lang="ja-JP" altLang="en-US" dirty="0"/>
              <a:t>・子供服の交換</a:t>
            </a:r>
            <a:r>
              <a:rPr lang="en-US" altLang="ja-JP" dirty="0"/>
              <a:t>/</a:t>
            </a:r>
            <a:r>
              <a:rPr lang="ja-JP" altLang="en-US" dirty="0"/>
              <a:t>母親</a:t>
            </a:r>
          </a:p>
          <a:p>
            <a:r>
              <a:rPr lang="ja-JP" altLang="en-US" dirty="0"/>
              <a:t>・</a:t>
            </a:r>
            <a:r>
              <a:rPr lang="en-US" altLang="ja-JP" dirty="0"/>
              <a:t>50</a:t>
            </a:r>
            <a:r>
              <a:rPr lang="ja-JP" altLang="en-US" dirty="0"/>
              <a:t>人以上利用できる部屋</a:t>
            </a:r>
          </a:p>
          <a:p>
            <a:r>
              <a:rPr lang="ja-JP" altLang="en-US" dirty="0"/>
              <a:t>・自習室</a:t>
            </a:r>
          </a:p>
        </p:txBody>
      </p:sp>
    </p:spTree>
    <p:extLst>
      <p:ext uri="{BB962C8B-B14F-4D97-AF65-F5344CB8AC3E}">
        <p14:creationId xmlns:p14="http://schemas.microsoft.com/office/powerpoint/2010/main" val="9465967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719C6B3-A33E-8A99-2251-158EDCC48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kumimoji="1" lang="en-US" altLang="ja-JP" dirty="0"/>
              <a:t>1.</a:t>
            </a:r>
            <a:r>
              <a:rPr kumimoji="1" lang="ja-JP" altLang="en-US" dirty="0"/>
              <a:t>前回の振り返りと宿題の確認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4C1B1C4-6E0B-1932-58E6-069A895D92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510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b="1" dirty="0"/>
              <a:t>参加者の価値観を共有して、判断基準を設定する</a:t>
            </a:r>
            <a:endParaRPr kumimoji="1" lang="en-US" altLang="ja-JP" b="1" dirty="0"/>
          </a:p>
          <a:p>
            <a:pPr marL="0" indent="0">
              <a:buNone/>
            </a:pPr>
            <a:r>
              <a:rPr kumimoji="1" lang="ja-JP" altLang="en-US" dirty="0"/>
              <a:t>・前回いただいたアイディア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B397029-F679-0882-563E-4FE1B20F4E63}"/>
              </a:ext>
            </a:extLst>
          </p:cNvPr>
          <p:cNvSpPr txBox="1"/>
          <p:nvPr/>
        </p:nvSpPr>
        <p:spPr>
          <a:xfrm>
            <a:off x="1076417" y="2307809"/>
            <a:ext cx="6094520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dirty="0"/>
              <a:t>・</a:t>
            </a:r>
            <a:r>
              <a:rPr lang="ja-JP" altLang="en-US" dirty="0">
                <a:solidFill>
                  <a:srgbClr val="FF0000"/>
                </a:solidFill>
              </a:rPr>
              <a:t>■</a:t>
            </a:r>
            <a:r>
              <a:rPr lang="ja-JP" altLang="en-US" dirty="0"/>
              <a:t>プレイルーム・絵本コーナー</a:t>
            </a:r>
            <a:endParaRPr lang="en-US" altLang="ja-JP" dirty="0"/>
          </a:p>
          <a:p>
            <a:r>
              <a:rPr lang="ja-JP" altLang="en-US" dirty="0"/>
              <a:t>・</a:t>
            </a:r>
            <a:r>
              <a:rPr lang="ja-JP" altLang="en-US" dirty="0">
                <a:solidFill>
                  <a:srgbClr val="FF0000"/>
                </a:solidFill>
              </a:rPr>
              <a:t>■</a:t>
            </a:r>
            <a:r>
              <a:rPr lang="ja-JP" altLang="en-US" dirty="0"/>
              <a:t>大型ビジョン</a:t>
            </a:r>
          </a:p>
          <a:p>
            <a:r>
              <a:rPr lang="ja-JP" altLang="en-US" dirty="0"/>
              <a:t>・</a:t>
            </a:r>
            <a:r>
              <a:rPr lang="ja-JP" altLang="en-US" dirty="0">
                <a:solidFill>
                  <a:schemeClr val="accent1"/>
                </a:solidFill>
              </a:rPr>
              <a:t>■</a:t>
            </a:r>
            <a:r>
              <a:rPr lang="ja-JP" altLang="en-US" dirty="0"/>
              <a:t>ピアノの練習</a:t>
            </a:r>
          </a:p>
          <a:p>
            <a:r>
              <a:rPr lang="ja-JP" altLang="en-US" dirty="0"/>
              <a:t>・</a:t>
            </a:r>
            <a:r>
              <a:rPr lang="ja-JP" altLang="en-US" dirty="0">
                <a:solidFill>
                  <a:schemeClr val="accent1"/>
                </a:solidFill>
              </a:rPr>
              <a:t>■</a:t>
            </a:r>
            <a:r>
              <a:rPr lang="ja-JP" altLang="en-US" dirty="0"/>
              <a:t>歌声教室</a:t>
            </a:r>
          </a:p>
          <a:p>
            <a:r>
              <a:rPr lang="ja-JP" altLang="en-US" dirty="0"/>
              <a:t>・</a:t>
            </a:r>
            <a:r>
              <a:rPr lang="ja-JP" altLang="en-US" dirty="0">
                <a:solidFill>
                  <a:schemeClr val="accent1"/>
                </a:solidFill>
              </a:rPr>
              <a:t>■</a:t>
            </a:r>
            <a:r>
              <a:rPr lang="ja-JP" altLang="en-US" dirty="0"/>
              <a:t>高い天井の部屋</a:t>
            </a:r>
          </a:p>
          <a:p>
            <a:r>
              <a:rPr lang="ja-JP" altLang="en-US" dirty="0"/>
              <a:t>・</a:t>
            </a:r>
            <a:r>
              <a:rPr lang="ja-JP" altLang="en-US" dirty="0">
                <a:solidFill>
                  <a:srgbClr val="7030A0"/>
                </a:solidFill>
              </a:rPr>
              <a:t>■ </a:t>
            </a:r>
            <a:r>
              <a:rPr lang="en-US" altLang="ja-JP" dirty="0" err="1"/>
              <a:t>wifi</a:t>
            </a:r>
            <a:endParaRPr lang="en-US" altLang="ja-JP" dirty="0"/>
          </a:p>
          <a:p>
            <a:r>
              <a:rPr lang="ja-JP" altLang="en-US" dirty="0"/>
              <a:t>・</a:t>
            </a:r>
            <a:r>
              <a:rPr lang="ja-JP" altLang="en-US" dirty="0">
                <a:solidFill>
                  <a:srgbClr val="FF0000"/>
                </a:solidFill>
              </a:rPr>
              <a:t>■</a:t>
            </a:r>
            <a:r>
              <a:rPr lang="ja-JP" altLang="en-US" dirty="0"/>
              <a:t>カフェ・軽食</a:t>
            </a:r>
          </a:p>
          <a:p>
            <a:r>
              <a:rPr lang="ja-JP" altLang="en-US" dirty="0"/>
              <a:t>・</a:t>
            </a:r>
            <a:r>
              <a:rPr lang="ja-JP" altLang="en-US" dirty="0">
                <a:solidFill>
                  <a:srgbClr val="FF0000"/>
                </a:solidFill>
              </a:rPr>
              <a:t>■</a:t>
            </a:r>
            <a:r>
              <a:rPr lang="ja-JP" altLang="en-US" dirty="0"/>
              <a:t>自販機・休憩</a:t>
            </a:r>
            <a:endParaRPr lang="en-US" altLang="ja-JP" dirty="0"/>
          </a:p>
          <a:p>
            <a:r>
              <a:rPr lang="ja-JP" altLang="en-US" dirty="0"/>
              <a:t>・</a:t>
            </a:r>
            <a:r>
              <a:rPr lang="ja-JP" altLang="en-US" dirty="0">
                <a:solidFill>
                  <a:srgbClr val="7030A0"/>
                </a:solidFill>
              </a:rPr>
              <a:t>■</a:t>
            </a:r>
            <a:r>
              <a:rPr lang="ja-JP" altLang="en-US" dirty="0"/>
              <a:t>住民票受け取れる</a:t>
            </a:r>
          </a:p>
          <a:p>
            <a:r>
              <a:rPr lang="ja-JP" altLang="en-US" dirty="0"/>
              <a:t>・</a:t>
            </a:r>
            <a:r>
              <a:rPr lang="ja-JP" altLang="en-US" dirty="0">
                <a:solidFill>
                  <a:srgbClr val="7030A0"/>
                </a:solidFill>
              </a:rPr>
              <a:t>■</a:t>
            </a:r>
            <a:r>
              <a:rPr lang="ja-JP" altLang="en-US" dirty="0"/>
              <a:t>会議への遠隔参加機能</a:t>
            </a:r>
          </a:p>
          <a:p>
            <a:r>
              <a:rPr lang="ja-JP" altLang="en-US" dirty="0"/>
              <a:t>・</a:t>
            </a:r>
            <a:r>
              <a:rPr lang="ja-JP" altLang="en-US" dirty="0">
                <a:solidFill>
                  <a:srgbClr val="FF0000"/>
                </a:solidFill>
              </a:rPr>
              <a:t>■</a:t>
            </a:r>
            <a:r>
              <a:rPr lang="ja-JP" altLang="en-US" dirty="0"/>
              <a:t>エコひろば</a:t>
            </a:r>
          </a:p>
          <a:p>
            <a:r>
              <a:rPr lang="ja-JP" altLang="en-US" dirty="0"/>
              <a:t>・</a:t>
            </a:r>
            <a:r>
              <a:rPr lang="ja-JP" altLang="en-US" dirty="0">
                <a:solidFill>
                  <a:srgbClr val="7030A0"/>
                </a:solidFill>
              </a:rPr>
              <a:t>■</a:t>
            </a:r>
            <a:r>
              <a:rPr lang="ja-JP" altLang="en-US" dirty="0"/>
              <a:t>地域包括センター窓口</a:t>
            </a:r>
          </a:p>
          <a:p>
            <a:r>
              <a:rPr lang="ja-JP" altLang="en-US" dirty="0"/>
              <a:t>・</a:t>
            </a:r>
            <a:r>
              <a:rPr lang="ja-JP" altLang="en-US" dirty="0">
                <a:solidFill>
                  <a:schemeClr val="accent4"/>
                </a:solidFill>
              </a:rPr>
              <a:t>■</a:t>
            </a:r>
            <a:r>
              <a:rPr lang="ja-JP" altLang="en-US" dirty="0"/>
              <a:t>売店</a:t>
            </a:r>
          </a:p>
          <a:p>
            <a:endParaRPr lang="en-US" altLang="ja-JP" dirty="0"/>
          </a:p>
          <a:p>
            <a:endParaRPr lang="ja-JP" altLang="en-US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2BDAD2E-EECF-BCDF-199B-97024DCF0C63}"/>
              </a:ext>
            </a:extLst>
          </p:cNvPr>
          <p:cNvSpPr txBox="1"/>
          <p:nvPr/>
        </p:nvSpPr>
        <p:spPr>
          <a:xfrm>
            <a:off x="4476564" y="2307809"/>
            <a:ext cx="6094520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dirty="0"/>
              <a:t>・</a:t>
            </a:r>
            <a:r>
              <a:rPr lang="ja-JP" altLang="en-US" dirty="0">
                <a:solidFill>
                  <a:schemeClr val="accent4"/>
                </a:solidFill>
              </a:rPr>
              <a:t>■</a:t>
            </a:r>
            <a:r>
              <a:rPr lang="ja-JP" altLang="en-US" dirty="0"/>
              <a:t>部屋数増</a:t>
            </a:r>
          </a:p>
          <a:p>
            <a:r>
              <a:rPr lang="ja-JP" altLang="en-US" dirty="0"/>
              <a:t>・</a:t>
            </a:r>
            <a:r>
              <a:rPr lang="ja-JP" altLang="en-US" dirty="0">
                <a:solidFill>
                  <a:schemeClr val="accent1"/>
                </a:solidFill>
              </a:rPr>
              <a:t>■</a:t>
            </a:r>
            <a:r>
              <a:rPr lang="ja-JP" altLang="en-US" dirty="0"/>
              <a:t>スタジオ</a:t>
            </a:r>
          </a:p>
          <a:p>
            <a:r>
              <a:rPr lang="ja-JP" altLang="en-US" dirty="0"/>
              <a:t>・</a:t>
            </a:r>
            <a:r>
              <a:rPr kumimoji="1" lang="ja-JP" altLang="en-US" dirty="0">
                <a:solidFill>
                  <a:schemeClr val="accent6"/>
                </a:solidFill>
              </a:rPr>
              <a:t>■</a:t>
            </a:r>
            <a:r>
              <a:rPr lang="ja-JP" altLang="en-US" dirty="0"/>
              <a:t>事務作業スペース</a:t>
            </a:r>
          </a:p>
          <a:p>
            <a:r>
              <a:rPr lang="ja-JP" altLang="en-US" dirty="0"/>
              <a:t>・</a:t>
            </a:r>
            <a:r>
              <a:rPr lang="ja-JP" altLang="en-US" dirty="0">
                <a:solidFill>
                  <a:schemeClr val="accent1"/>
                </a:solidFill>
              </a:rPr>
              <a:t>■</a:t>
            </a:r>
            <a:r>
              <a:rPr lang="ja-JP" altLang="en-US" dirty="0"/>
              <a:t>防音室</a:t>
            </a:r>
          </a:p>
          <a:p>
            <a:r>
              <a:rPr lang="ja-JP" altLang="en-US" dirty="0"/>
              <a:t>・</a:t>
            </a:r>
            <a:r>
              <a:rPr lang="ja-JP" altLang="en-US" dirty="0">
                <a:solidFill>
                  <a:srgbClr val="FF0000"/>
                </a:solidFill>
              </a:rPr>
              <a:t>■</a:t>
            </a:r>
            <a:r>
              <a:rPr lang="ja-JP" altLang="en-US" dirty="0"/>
              <a:t>憩いの場</a:t>
            </a:r>
            <a:endParaRPr lang="en-US" altLang="ja-JP" dirty="0"/>
          </a:p>
          <a:p>
            <a:r>
              <a:rPr lang="ja-JP" altLang="en-US" dirty="0"/>
              <a:t>・</a:t>
            </a:r>
            <a:r>
              <a:rPr kumimoji="1" lang="ja-JP" altLang="en-US" dirty="0">
                <a:solidFill>
                  <a:schemeClr val="accent6"/>
                </a:solidFill>
              </a:rPr>
              <a:t>■</a:t>
            </a:r>
            <a:r>
              <a:rPr lang="ja-JP" altLang="en-US" dirty="0"/>
              <a:t>各種教室の場所</a:t>
            </a:r>
          </a:p>
          <a:p>
            <a:r>
              <a:rPr lang="ja-JP" altLang="en-US" dirty="0"/>
              <a:t>・</a:t>
            </a:r>
            <a:r>
              <a:rPr kumimoji="1" lang="ja-JP" altLang="en-US" dirty="0">
                <a:solidFill>
                  <a:schemeClr val="accent6"/>
                </a:solidFill>
              </a:rPr>
              <a:t>■</a:t>
            </a:r>
            <a:r>
              <a:rPr lang="ja-JP" altLang="en-US" dirty="0"/>
              <a:t>地域活動応援の場所</a:t>
            </a:r>
          </a:p>
          <a:p>
            <a:r>
              <a:rPr lang="ja-JP" altLang="en-US" dirty="0"/>
              <a:t>・</a:t>
            </a:r>
            <a:r>
              <a:rPr kumimoji="1" lang="ja-JP" altLang="en-US" dirty="0">
                <a:solidFill>
                  <a:schemeClr val="accent6"/>
                </a:solidFill>
              </a:rPr>
              <a:t>■</a:t>
            </a:r>
            <a:r>
              <a:rPr lang="ja-JP" altLang="en-US" dirty="0"/>
              <a:t>高齢者栄養支援</a:t>
            </a:r>
          </a:p>
          <a:p>
            <a:r>
              <a:rPr lang="ja-JP" altLang="en-US" dirty="0"/>
              <a:t>・</a:t>
            </a:r>
            <a:r>
              <a:rPr kumimoji="1" lang="ja-JP" altLang="en-US" dirty="0">
                <a:solidFill>
                  <a:schemeClr val="accent6"/>
                </a:solidFill>
              </a:rPr>
              <a:t>■</a:t>
            </a:r>
            <a:r>
              <a:rPr lang="ja-JP" altLang="en-US" dirty="0"/>
              <a:t>畳の部屋</a:t>
            </a:r>
          </a:p>
          <a:p>
            <a:r>
              <a:rPr lang="ja-JP" altLang="en-US" dirty="0"/>
              <a:t>・</a:t>
            </a:r>
            <a:r>
              <a:rPr kumimoji="1" lang="ja-JP" altLang="en-US" dirty="0">
                <a:solidFill>
                  <a:schemeClr val="accent6"/>
                </a:solidFill>
              </a:rPr>
              <a:t>■</a:t>
            </a:r>
            <a:r>
              <a:rPr lang="ja-JP" altLang="en-US" dirty="0"/>
              <a:t>工作工房</a:t>
            </a:r>
          </a:p>
          <a:p>
            <a:r>
              <a:rPr lang="ja-JP" altLang="en-US" dirty="0"/>
              <a:t>・</a:t>
            </a:r>
            <a:r>
              <a:rPr kumimoji="1" lang="ja-JP" altLang="en-US" dirty="0">
                <a:solidFill>
                  <a:schemeClr val="accent6"/>
                </a:solidFill>
              </a:rPr>
              <a:t>■</a:t>
            </a:r>
            <a:r>
              <a:rPr lang="ja-JP" altLang="en-US" dirty="0"/>
              <a:t>作品展示場所</a:t>
            </a:r>
          </a:p>
          <a:p>
            <a:r>
              <a:rPr lang="ja-JP" altLang="en-US" dirty="0"/>
              <a:t>・</a:t>
            </a:r>
            <a:r>
              <a:rPr lang="ja-JP" altLang="en-US" dirty="0">
                <a:solidFill>
                  <a:schemeClr val="accent4"/>
                </a:solidFill>
              </a:rPr>
              <a:t>■</a:t>
            </a:r>
            <a:r>
              <a:rPr lang="ja-JP" altLang="en-US" dirty="0"/>
              <a:t>コーヒー販売</a:t>
            </a:r>
          </a:p>
          <a:p>
            <a:r>
              <a:rPr lang="ja-JP" altLang="en-US" dirty="0"/>
              <a:t>・</a:t>
            </a:r>
            <a:r>
              <a:rPr lang="ja-JP" altLang="en-US" dirty="0">
                <a:solidFill>
                  <a:srgbClr val="FF0000"/>
                </a:solidFill>
              </a:rPr>
              <a:t>■</a:t>
            </a:r>
            <a:r>
              <a:rPr lang="ja-JP" altLang="en-US" dirty="0"/>
              <a:t>こどもの遊具</a:t>
            </a:r>
          </a:p>
          <a:p>
            <a:r>
              <a:rPr lang="ja-JP" altLang="en-US" dirty="0"/>
              <a:t>・</a:t>
            </a:r>
            <a:r>
              <a:rPr lang="ja-JP" altLang="en-US" dirty="0">
                <a:solidFill>
                  <a:srgbClr val="7030A0"/>
                </a:solidFill>
              </a:rPr>
              <a:t>■</a:t>
            </a:r>
            <a:r>
              <a:rPr lang="ja-JP" altLang="en-US" dirty="0"/>
              <a:t>掲示板・チラシラック</a:t>
            </a:r>
          </a:p>
          <a:p>
            <a:endParaRPr lang="ja-JP" alt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328DBC5-64D7-4262-DF4A-44A42FC25285}"/>
              </a:ext>
            </a:extLst>
          </p:cNvPr>
          <p:cNvSpPr txBox="1"/>
          <p:nvPr/>
        </p:nvSpPr>
        <p:spPr>
          <a:xfrm>
            <a:off x="7409154" y="2307809"/>
            <a:ext cx="609452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dirty="0"/>
              <a:t>・</a:t>
            </a:r>
            <a:r>
              <a:rPr kumimoji="1" lang="ja-JP" altLang="en-US" dirty="0">
                <a:solidFill>
                  <a:schemeClr val="accent6"/>
                </a:solidFill>
              </a:rPr>
              <a:t>■</a:t>
            </a:r>
            <a:r>
              <a:rPr lang="ja-JP" altLang="en-US" dirty="0"/>
              <a:t>教室として利用できる調理室</a:t>
            </a:r>
          </a:p>
          <a:p>
            <a:r>
              <a:rPr lang="ja-JP" altLang="en-US" dirty="0"/>
              <a:t>・</a:t>
            </a:r>
            <a:r>
              <a:rPr lang="ja-JP" altLang="en-US" dirty="0">
                <a:solidFill>
                  <a:srgbClr val="FF0000"/>
                </a:solidFill>
              </a:rPr>
              <a:t>■</a:t>
            </a:r>
            <a:r>
              <a:rPr lang="ja-JP" altLang="en-US" dirty="0"/>
              <a:t>談話スペース</a:t>
            </a:r>
          </a:p>
          <a:p>
            <a:r>
              <a:rPr lang="ja-JP" altLang="en-US" dirty="0"/>
              <a:t>・</a:t>
            </a:r>
            <a:r>
              <a:rPr kumimoji="1" lang="ja-JP" altLang="en-US" dirty="0">
                <a:solidFill>
                  <a:schemeClr val="accent6"/>
                </a:solidFill>
              </a:rPr>
              <a:t>■ </a:t>
            </a:r>
            <a:r>
              <a:rPr lang="en-US" altLang="ja-JP" dirty="0"/>
              <a:t>PC</a:t>
            </a:r>
            <a:r>
              <a:rPr lang="ja-JP" altLang="en-US" dirty="0"/>
              <a:t>作業スペース</a:t>
            </a:r>
          </a:p>
          <a:p>
            <a:r>
              <a:rPr lang="ja-JP" altLang="en-US" dirty="0"/>
              <a:t>・</a:t>
            </a:r>
            <a:r>
              <a:rPr lang="ja-JP" altLang="en-US" dirty="0">
                <a:solidFill>
                  <a:schemeClr val="accent4"/>
                </a:solidFill>
              </a:rPr>
              <a:t>■</a:t>
            </a:r>
            <a:r>
              <a:rPr lang="ja-JP" altLang="en-US" dirty="0"/>
              <a:t>有料トイレ</a:t>
            </a:r>
          </a:p>
          <a:p>
            <a:r>
              <a:rPr lang="ja-JP" altLang="en-US" dirty="0"/>
              <a:t>・</a:t>
            </a:r>
            <a:r>
              <a:rPr lang="ja-JP" altLang="en-US" dirty="0">
                <a:solidFill>
                  <a:srgbClr val="FF0000"/>
                </a:solidFill>
              </a:rPr>
              <a:t>■ </a:t>
            </a:r>
            <a:r>
              <a:rPr lang="en-US" altLang="ja-JP" dirty="0"/>
              <a:t>SNS</a:t>
            </a:r>
            <a:r>
              <a:rPr lang="ja-JP" altLang="en-US" dirty="0"/>
              <a:t>発信</a:t>
            </a:r>
          </a:p>
          <a:p>
            <a:r>
              <a:rPr lang="ja-JP" altLang="en-US" dirty="0"/>
              <a:t>・</a:t>
            </a:r>
            <a:r>
              <a:rPr lang="ja-JP" altLang="en-US" dirty="0">
                <a:solidFill>
                  <a:srgbClr val="FF0000"/>
                </a:solidFill>
              </a:rPr>
              <a:t>■</a:t>
            </a:r>
            <a:r>
              <a:rPr lang="ja-JP" altLang="en-US" dirty="0"/>
              <a:t>子供服の交換</a:t>
            </a:r>
            <a:r>
              <a:rPr lang="en-US" altLang="ja-JP" dirty="0"/>
              <a:t>/</a:t>
            </a:r>
            <a:r>
              <a:rPr lang="ja-JP" altLang="en-US" dirty="0"/>
              <a:t>母親</a:t>
            </a:r>
          </a:p>
          <a:p>
            <a:r>
              <a:rPr lang="ja-JP" altLang="en-US" dirty="0"/>
              <a:t>・</a:t>
            </a:r>
            <a:r>
              <a:rPr lang="ja-JP" altLang="en-US" dirty="0">
                <a:solidFill>
                  <a:srgbClr val="7030A0"/>
                </a:solidFill>
              </a:rPr>
              <a:t>■ </a:t>
            </a:r>
            <a:r>
              <a:rPr lang="en-US" altLang="ja-JP" dirty="0"/>
              <a:t>50</a:t>
            </a:r>
            <a:r>
              <a:rPr lang="ja-JP" altLang="en-US" dirty="0"/>
              <a:t>人以上利用できる部屋</a:t>
            </a:r>
          </a:p>
          <a:p>
            <a:r>
              <a:rPr lang="ja-JP" altLang="en-US" dirty="0"/>
              <a:t>・</a:t>
            </a:r>
            <a:r>
              <a:rPr lang="ja-JP" altLang="en-US" dirty="0">
                <a:solidFill>
                  <a:srgbClr val="FF0000"/>
                </a:solidFill>
              </a:rPr>
              <a:t>■</a:t>
            </a:r>
            <a:r>
              <a:rPr lang="ja-JP" altLang="en-US" dirty="0"/>
              <a:t>自習室</a:t>
            </a:r>
          </a:p>
        </p:txBody>
      </p:sp>
    </p:spTree>
    <p:extLst>
      <p:ext uri="{BB962C8B-B14F-4D97-AF65-F5344CB8AC3E}">
        <p14:creationId xmlns:p14="http://schemas.microsoft.com/office/powerpoint/2010/main" val="17664876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719C6B3-A33E-8A99-2251-158EDCC48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kumimoji="1" lang="en-US" altLang="ja-JP" dirty="0"/>
              <a:t>1.</a:t>
            </a:r>
            <a:r>
              <a:rPr kumimoji="1" lang="ja-JP" altLang="en-US" dirty="0"/>
              <a:t>前回の振り返りと宿題の確認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4C1B1C4-6E0B-1932-58E6-069A895D92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510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b="1" dirty="0"/>
              <a:t>参加者の価値観を共有して、判断基準を設定する</a:t>
            </a:r>
            <a:endParaRPr kumimoji="1" lang="en-US" altLang="ja-JP" b="1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621E767-FBFA-5A8D-3BB4-6EF9E054F049}"/>
              </a:ext>
            </a:extLst>
          </p:cNvPr>
          <p:cNvSpPr txBox="1"/>
          <p:nvPr/>
        </p:nvSpPr>
        <p:spPr>
          <a:xfrm>
            <a:off x="987639" y="2027590"/>
            <a:ext cx="399273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■</a:t>
            </a: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集い・交流</a:t>
            </a:r>
            <a:r>
              <a:rPr lang="ja-JP" altLang="en-US" sz="3200" b="1" dirty="0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t>　</a:t>
            </a:r>
            <a:endParaRPr kumimoji="1" lang="ja-JP" alt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E50948C-BBBD-083C-14DB-CE0B7D33F016}"/>
              </a:ext>
            </a:extLst>
          </p:cNvPr>
          <p:cNvSpPr txBox="1"/>
          <p:nvPr/>
        </p:nvSpPr>
        <p:spPr>
          <a:xfrm>
            <a:off x="987639" y="3244334"/>
            <a:ext cx="399273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■</a:t>
            </a: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利便性向上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94BDE07-BFBF-0623-BBC7-29339FD6582B}"/>
              </a:ext>
            </a:extLst>
          </p:cNvPr>
          <p:cNvSpPr txBox="1"/>
          <p:nvPr/>
        </p:nvSpPr>
        <p:spPr>
          <a:xfrm>
            <a:off x="987639" y="4498031"/>
            <a:ext cx="399273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■</a:t>
            </a: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音楽・ダンス特化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7A37C69-2287-FFD4-380A-BC73D6518706}"/>
              </a:ext>
            </a:extLst>
          </p:cNvPr>
          <p:cNvSpPr txBox="1"/>
          <p:nvPr/>
        </p:nvSpPr>
        <p:spPr>
          <a:xfrm>
            <a:off x="6687103" y="2027590"/>
            <a:ext cx="399273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■</a:t>
            </a: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収益性向上</a:t>
            </a:r>
            <a:endParaRPr kumimoji="1" lang="en-US" altLang="ja-JP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4CC1BE8-9D90-FE9A-E05F-93F889A615E9}"/>
              </a:ext>
            </a:extLst>
          </p:cNvPr>
          <p:cNvSpPr txBox="1"/>
          <p:nvPr/>
        </p:nvSpPr>
        <p:spPr>
          <a:xfrm>
            <a:off x="6687103" y="3244334"/>
            <a:ext cx="399273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AD47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■</a:t>
            </a: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地域活動促進</a:t>
            </a:r>
          </a:p>
        </p:txBody>
      </p:sp>
    </p:spTree>
    <p:extLst>
      <p:ext uri="{BB962C8B-B14F-4D97-AF65-F5344CB8AC3E}">
        <p14:creationId xmlns:p14="http://schemas.microsoft.com/office/powerpoint/2010/main" val="2910952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4C1B1C4-6E0B-1932-58E6-069A895D92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510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b="1" dirty="0"/>
              <a:t>参加者の価値観を共有して、判断基準を設定する</a:t>
            </a:r>
            <a:endParaRPr kumimoji="1" lang="en-US" altLang="ja-JP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B397029-F679-0882-563E-4FE1B20F4E63}"/>
              </a:ext>
            </a:extLst>
          </p:cNvPr>
          <p:cNvSpPr txBox="1"/>
          <p:nvPr/>
        </p:nvSpPr>
        <p:spPr>
          <a:xfrm>
            <a:off x="504917" y="1975402"/>
            <a:ext cx="3676466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b="1" dirty="0">
                <a:solidFill>
                  <a:srgbClr val="FF0000"/>
                </a:solidFill>
              </a:rPr>
              <a:t>■</a:t>
            </a:r>
            <a:r>
              <a:rPr kumimoji="1" lang="ja-JP" altLang="en-US" b="1" dirty="0"/>
              <a:t>集い・交流</a:t>
            </a:r>
          </a:p>
          <a:p>
            <a:r>
              <a:rPr lang="ja-JP" altLang="en-US" dirty="0">
                <a:solidFill>
                  <a:srgbClr val="FF0000"/>
                </a:solidFill>
              </a:rPr>
              <a:t>　</a:t>
            </a:r>
            <a:r>
              <a:rPr lang="en-US" altLang="ja-JP" dirty="0">
                <a:solidFill>
                  <a:srgbClr val="FF0000"/>
                </a:solidFill>
              </a:rPr>
              <a:t>1</a:t>
            </a:r>
            <a:r>
              <a:rPr lang="en-US" altLang="ja-JP" dirty="0"/>
              <a:t>.</a:t>
            </a:r>
            <a:r>
              <a:rPr lang="ja-JP" altLang="en-US" dirty="0"/>
              <a:t>プレイルーム・絵本コーナー</a:t>
            </a:r>
            <a:endParaRPr lang="en-US" altLang="ja-JP" dirty="0"/>
          </a:p>
          <a:p>
            <a:r>
              <a:rPr lang="ja-JP" altLang="en-US" dirty="0">
                <a:solidFill>
                  <a:srgbClr val="FF0000"/>
                </a:solidFill>
              </a:rPr>
              <a:t>　</a:t>
            </a:r>
            <a:r>
              <a:rPr lang="en-US" altLang="ja-JP" dirty="0">
                <a:solidFill>
                  <a:srgbClr val="FF0000"/>
                </a:solidFill>
              </a:rPr>
              <a:t>2</a:t>
            </a:r>
            <a:r>
              <a:rPr lang="en-US" altLang="ja-JP" dirty="0"/>
              <a:t>.</a:t>
            </a:r>
            <a:r>
              <a:rPr lang="ja-JP" altLang="en-US" dirty="0"/>
              <a:t>大型ビジョン</a:t>
            </a:r>
          </a:p>
          <a:p>
            <a:r>
              <a:rPr lang="ja-JP" altLang="en-US" dirty="0">
                <a:solidFill>
                  <a:srgbClr val="FF0000"/>
                </a:solidFill>
              </a:rPr>
              <a:t>　</a:t>
            </a:r>
            <a:r>
              <a:rPr lang="en-US" altLang="ja-JP" dirty="0">
                <a:solidFill>
                  <a:srgbClr val="FF0000"/>
                </a:solidFill>
              </a:rPr>
              <a:t>3</a:t>
            </a:r>
            <a:r>
              <a:rPr lang="en-US" altLang="ja-JP" dirty="0"/>
              <a:t>.</a:t>
            </a:r>
            <a:r>
              <a:rPr lang="ja-JP" altLang="en-US" dirty="0"/>
              <a:t>カフェ・軽食</a:t>
            </a:r>
          </a:p>
          <a:p>
            <a:r>
              <a:rPr lang="ja-JP" altLang="en-US" dirty="0">
                <a:solidFill>
                  <a:srgbClr val="FF0000"/>
                </a:solidFill>
              </a:rPr>
              <a:t>　</a:t>
            </a:r>
            <a:r>
              <a:rPr lang="en-US" altLang="ja-JP" dirty="0">
                <a:solidFill>
                  <a:srgbClr val="FF0000"/>
                </a:solidFill>
              </a:rPr>
              <a:t>4</a:t>
            </a:r>
            <a:r>
              <a:rPr lang="en-US" altLang="ja-JP" dirty="0"/>
              <a:t>.</a:t>
            </a:r>
            <a:r>
              <a:rPr lang="ja-JP" altLang="en-US" dirty="0"/>
              <a:t>自販機・休憩</a:t>
            </a:r>
            <a:endParaRPr lang="en-US" altLang="ja-JP" dirty="0"/>
          </a:p>
          <a:p>
            <a:r>
              <a:rPr lang="ja-JP" altLang="en-US" dirty="0">
                <a:solidFill>
                  <a:srgbClr val="FF0000"/>
                </a:solidFill>
              </a:rPr>
              <a:t>　</a:t>
            </a:r>
            <a:r>
              <a:rPr lang="en-US" altLang="ja-JP" dirty="0">
                <a:solidFill>
                  <a:srgbClr val="FF0000"/>
                </a:solidFill>
              </a:rPr>
              <a:t>5</a:t>
            </a:r>
            <a:r>
              <a:rPr lang="en-US" altLang="ja-JP" dirty="0"/>
              <a:t>.</a:t>
            </a:r>
            <a:r>
              <a:rPr lang="ja-JP" altLang="en-US" dirty="0"/>
              <a:t>エコひろば</a:t>
            </a:r>
            <a:endParaRPr lang="en-US" altLang="ja-JP" dirty="0"/>
          </a:p>
          <a:p>
            <a:r>
              <a:rPr lang="ja-JP" altLang="en-US" dirty="0">
                <a:solidFill>
                  <a:srgbClr val="FF0000"/>
                </a:solidFill>
              </a:rPr>
              <a:t>　</a:t>
            </a:r>
            <a:r>
              <a:rPr lang="en-US" altLang="ja-JP" dirty="0">
                <a:solidFill>
                  <a:srgbClr val="FF0000"/>
                </a:solidFill>
              </a:rPr>
              <a:t>6</a:t>
            </a:r>
            <a:r>
              <a:rPr lang="en-US" altLang="ja-JP" dirty="0"/>
              <a:t>.</a:t>
            </a:r>
            <a:r>
              <a:rPr lang="ja-JP" altLang="en-US" dirty="0"/>
              <a:t>憩いの場</a:t>
            </a:r>
            <a:endParaRPr lang="en-US" altLang="ja-JP" dirty="0"/>
          </a:p>
          <a:p>
            <a:r>
              <a:rPr lang="ja-JP" altLang="en-US" dirty="0">
                <a:solidFill>
                  <a:srgbClr val="FF0000"/>
                </a:solidFill>
              </a:rPr>
              <a:t>　</a:t>
            </a:r>
            <a:r>
              <a:rPr lang="en-US" altLang="ja-JP" dirty="0">
                <a:solidFill>
                  <a:srgbClr val="FF0000"/>
                </a:solidFill>
              </a:rPr>
              <a:t>7</a:t>
            </a:r>
            <a:r>
              <a:rPr lang="en-US" altLang="ja-JP" dirty="0"/>
              <a:t>.</a:t>
            </a:r>
            <a:r>
              <a:rPr lang="ja-JP" altLang="en-US" dirty="0"/>
              <a:t>こどもの遊具</a:t>
            </a:r>
            <a:endParaRPr lang="en-US" altLang="ja-JP" dirty="0"/>
          </a:p>
          <a:p>
            <a:r>
              <a:rPr lang="ja-JP" altLang="en-US" dirty="0">
                <a:solidFill>
                  <a:srgbClr val="FF0000"/>
                </a:solidFill>
              </a:rPr>
              <a:t>　</a:t>
            </a:r>
            <a:r>
              <a:rPr lang="en-US" altLang="ja-JP" dirty="0">
                <a:solidFill>
                  <a:srgbClr val="FF0000"/>
                </a:solidFill>
              </a:rPr>
              <a:t>8</a:t>
            </a:r>
            <a:r>
              <a:rPr lang="en-US" altLang="ja-JP" dirty="0"/>
              <a:t>.</a:t>
            </a:r>
            <a:r>
              <a:rPr lang="ja-JP" altLang="en-US" dirty="0"/>
              <a:t>談話スペース</a:t>
            </a:r>
            <a:endParaRPr lang="en-US" altLang="ja-JP" dirty="0"/>
          </a:p>
          <a:p>
            <a:r>
              <a:rPr lang="ja-JP" altLang="en-US" dirty="0">
                <a:solidFill>
                  <a:srgbClr val="FF0000"/>
                </a:solidFill>
              </a:rPr>
              <a:t>　</a:t>
            </a:r>
            <a:r>
              <a:rPr lang="en-US" altLang="ja-JP" dirty="0">
                <a:solidFill>
                  <a:srgbClr val="FF0000"/>
                </a:solidFill>
              </a:rPr>
              <a:t>9</a:t>
            </a:r>
            <a:r>
              <a:rPr lang="en-US" altLang="ja-JP" dirty="0"/>
              <a:t>.SNS</a:t>
            </a:r>
            <a:r>
              <a:rPr lang="ja-JP" altLang="en-US" dirty="0"/>
              <a:t>発信</a:t>
            </a:r>
            <a:endParaRPr lang="en-US" altLang="ja-JP" dirty="0"/>
          </a:p>
          <a:p>
            <a:r>
              <a:rPr lang="ja-JP" altLang="en-US" dirty="0">
                <a:solidFill>
                  <a:srgbClr val="FF0000"/>
                </a:solidFill>
              </a:rPr>
              <a:t> </a:t>
            </a:r>
            <a:r>
              <a:rPr lang="en-US" altLang="ja-JP" dirty="0">
                <a:solidFill>
                  <a:srgbClr val="FF0000"/>
                </a:solidFill>
              </a:rPr>
              <a:t>10</a:t>
            </a:r>
            <a:r>
              <a:rPr lang="en-US" altLang="ja-JP" dirty="0"/>
              <a:t>.</a:t>
            </a:r>
            <a:r>
              <a:rPr lang="ja-JP" altLang="en-US" dirty="0"/>
              <a:t>子供服の交換</a:t>
            </a:r>
            <a:r>
              <a:rPr lang="en-US" altLang="ja-JP" dirty="0"/>
              <a:t>/</a:t>
            </a:r>
            <a:r>
              <a:rPr lang="ja-JP" altLang="en-US" dirty="0"/>
              <a:t>母親</a:t>
            </a:r>
            <a:endParaRPr lang="en-US" altLang="ja-JP" dirty="0"/>
          </a:p>
          <a:p>
            <a:r>
              <a:rPr lang="ja-JP" altLang="en-US" dirty="0">
                <a:solidFill>
                  <a:srgbClr val="FF0000"/>
                </a:solidFill>
              </a:rPr>
              <a:t> </a:t>
            </a:r>
            <a:r>
              <a:rPr lang="en-US" altLang="ja-JP" dirty="0">
                <a:solidFill>
                  <a:srgbClr val="FF0000"/>
                </a:solidFill>
              </a:rPr>
              <a:t>11</a:t>
            </a:r>
            <a:r>
              <a:rPr lang="en-US" altLang="ja-JP" dirty="0"/>
              <a:t>.</a:t>
            </a:r>
            <a:r>
              <a:rPr lang="ja-JP" altLang="en-US" dirty="0"/>
              <a:t>自習室</a:t>
            </a:r>
          </a:p>
          <a:p>
            <a:endParaRPr lang="ja-JP" altLang="en-US" dirty="0"/>
          </a:p>
          <a:p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B25230E-E167-F011-43D4-F8A4E2884F38}"/>
              </a:ext>
            </a:extLst>
          </p:cNvPr>
          <p:cNvSpPr txBox="1"/>
          <p:nvPr/>
        </p:nvSpPr>
        <p:spPr>
          <a:xfrm>
            <a:off x="7665807" y="1975402"/>
            <a:ext cx="30607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b="1" dirty="0">
                <a:solidFill>
                  <a:srgbClr val="FFC000"/>
                </a:solidFill>
              </a:rPr>
              <a:t>■</a:t>
            </a:r>
            <a:r>
              <a:rPr lang="ja-JP" altLang="en-US" b="1" dirty="0"/>
              <a:t>収益性向上</a:t>
            </a:r>
            <a:endParaRPr lang="en-US" altLang="ja-JP" b="1" dirty="0"/>
          </a:p>
          <a:p>
            <a:r>
              <a:rPr lang="ja-JP" altLang="en-US" dirty="0">
                <a:solidFill>
                  <a:schemeClr val="accent4"/>
                </a:solidFill>
              </a:rPr>
              <a:t>　</a:t>
            </a:r>
            <a:r>
              <a:rPr lang="en-US" altLang="ja-JP" dirty="0">
                <a:solidFill>
                  <a:schemeClr val="accent2"/>
                </a:solidFill>
              </a:rPr>
              <a:t>1</a:t>
            </a:r>
            <a:r>
              <a:rPr lang="en-US" altLang="ja-JP" dirty="0"/>
              <a:t>.</a:t>
            </a:r>
            <a:r>
              <a:rPr lang="ja-JP" altLang="en-US" dirty="0"/>
              <a:t>売店</a:t>
            </a:r>
          </a:p>
          <a:p>
            <a:r>
              <a:rPr lang="ja-JP" altLang="en-US" dirty="0"/>
              <a:t>　</a:t>
            </a:r>
            <a:r>
              <a:rPr lang="en-US" altLang="ja-JP" dirty="0">
                <a:solidFill>
                  <a:schemeClr val="accent2"/>
                </a:solidFill>
              </a:rPr>
              <a:t>2</a:t>
            </a:r>
            <a:r>
              <a:rPr lang="en-US" altLang="ja-JP" dirty="0"/>
              <a:t>.</a:t>
            </a:r>
            <a:r>
              <a:rPr lang="ja-JP" altLang="en-US" dirty="0"/>
              <a:t>部屋数増</a:t>
            </a:r>
            <a:endParaRPr lang="en-US" altLang="ja-JP" dirty="0"/>
          </a:p>
          <a:p>
            <a:r>
              <a:rPr lang="ja-JP" altLang="en-US" dirty="0"/>
              <a:t>　</a:t>
            </a:r>
            <a:r>
              <a:rPr lang="en-US" altLang="ja-JP" dirty="0">
                <a:solidFill>
                  <a:schemeClr val="accent2"/>
                </a:solidFill>
              </a:rPr>
              <a:t>3</a:t>
            </a:r>
            <a:r>
              <a:rPr lang="en-US" altLang="ja-JP" dirty="0"/>
              <a:t>.</a:t>
            </a:r>
            <a:r>
              <a:rPr lang="ja-JP" altLang="en-US" dirty="0"/>
              <a:t>コーヒー販売</a:t>
            </a:r>
          </a:p>
          <a:p>
            <a:r>
              <a:rPr lang="ja-JP" altLang="en-US" dirty="0"/>
              <a:t>　</a:t>
            </a:r>
            <a:r>
              <a:rPr lang="en-US" altLang="ja-JP" dirty="0">
                <a:solidFill>
                  <a:schemeClr val="accent2"/>
                </a:solidFill>
              </a:rPr>
              <a:t>4</a:t>
            </a:r>
            <a:r>
              <a:rPr lang="en-US" altLang="ja-JP" dirty="0"/>
              <a:t>.</a:t>
            </a:r>
            <a:r>
              <a:rPr lang="ja-JP" altLang="en-US" dirty="0"/>
              <a:t>有料トイレ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C06CAD3-58FF-29B1-249F-776B2CBBE4A9}"/>
              </a:ext>
            </a:extLst>
          </p:cNvPr>
          <p:cNvSpPr txBox="1"/>
          <p:nvPr/>
        </p:nvSpPr>
        <p:spPr>
          <a:xfrm>
            <a:off x="4100190" y="1975402"/>
            <a:ext cx="3492500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b="1" dirty="0">
                <a:solidFill>
                  <a:srgbClr val="7030A0"/>
                </a:solidFill>
              </a:rPr>
              <a:t>■</a:t>
            </a:r>
            <a:r>
              <a:rPr lang="ja-JP" altLang="en-US" b="1" dirty="0"/>
              <a:t>利便性向上</a:t>
            </a:r>
            <a:endParaRPr kumimoji="1" lang="ja-JP" altLang="en-US" b="1" dirty="0"/>
          </a:p>
          <a:p>
            <a:r>
              <a:rPr lang="ja-JP" altLang="en-US" dirty="0"/>
              <a:t>　</a:t>
            </a:r>
            <a:r>
              <a:rPr lang="en-US" altLang="ja-JP" dirty="0">
                <a:solidFill>
                  <a:srgbClr val="7030A0"/>
                </a:solidFill>
              </a:rPr>
              <a:t>1</a:t>
            </a:r>
            <a:r>
              <a:rPr lang="en-US" altLang="ja-JP" dirty="0"/>
              <a:t>.</a:t>
            </a:r>
            <a:r>
              <a:rPr lang="ja-JP" altLang="en-US" dirty="0">
                <a:solidFill>
                  <a:srgbClr val="7030A0"/>
                </a:solidFill>
              </a:rPr>
              <a:t> </a:t>
            </a:r>
            <a:r>
              <a:rPr lang="en-US" altLang="ja-JP" dirty="0" err="1"/>
              <a:t>wifi</a:t>
            </a:r>
            <a:endParaRPr lang="en-US" altLang="ja-JP" dirty="0"/>
          </a:p>
          <a:p>
            <a:r>
              <a:rPr lang="ja-JP" altLang="en-US" dirty="0">
                <a:solidFill>
                  <a:srgbClr val="7030A0"/>
                </a:solidFill>
              </a:rPr>
              <a:t>　</a:t>
            </a:r>
            <a:r>
              <a:rPr lang="en-US" altLang="ja-JP" dirty="0">
                <a:solidFill>
                  <a:srgbClr val="7030A0"/>
                </a:solidFill>
              </a:rPr>
              <a:t>2.</a:t>
            </a:r>
            <a:r>
              <a:rPr lang="ja-JP" altLang="en-US" dirty="0"/>
              <a:t>住民票受け取れる</a:t>
            </a:r>
          </a:p>
          <a:p>
            <a:r>
              <a:rPr lang="ja-JP" altLang="en-US" dirty="0"/>
              <a:t>　</a:t>
            </a:r>
            <a:r>
              <a:rPr lang="en-US" altLang="ja-JP" dirty="0">
                <a:solidFill>
                  <a:srgbClr val="7030A0"/>
                </a:solidFill>
              </a:rPr>
              <a:t>3</a:t>
            </a:r>
            <a:r>
              <a:rPr lang="en-US" altLang="ja-JP" dirty="0"/>
              <a:t>.</a:t>
            </a:r>
            <a:r>
              <a:rPr lang="ja-JP" altLang="en-US" dirty="0"/>
              <a:t>会議への遠隔参加機能</a:t>
            </a:r>
          </a:p>
          <a:p>
            <a:r>
              <a:rPr lang="ja-JP" altLang="en-US" dirty="0"/>
              <a:t>　</a:t>
            </a:r>
            <a:r>
              <a:rPr lang="en-US" altLang="ja-JP" dirty="0">
                <a:solidFill>
                  <a:srgbClr val="7030A0"/>
                </a:solidFill>
              </a:rPr>
              <a:t>4</a:t>
            </a:r>
            <a:r>
              <a:rPr lang="en-US" altLang="ja-JP" dirty="0"/>
              <a:t>.</a:t>
            </a:r>
            <a:r>
              <a:rPr lang="ja-JP" altLang="en-US" dirty="0"/>
              <a:t>地域包括センター窓口</a:t>
            </a:r>
            <a:endParaRPr lang="en-US" altLang="ja-JP" dirty="0"/>
          </a:p>
          <a:p>
            <a:r>
              <a:rPr lang="ja-JP" altLang="en-US" dirty="0"/>
              <a:t>　</a:t>
            </a:r>
            <a:r>
              <a:rPr lang="en-US" altLang="ja-JP" dirty="0">
                <a:solidFill>
                  <a:srgbClr val="7030A0"/>
                </a:solidFill>
              </a:rPr>
              <a:t>5</a:t>
            </a:r>
            <a:r>
              <a:rPr lang="en-US" altLang="ja-JP" dirty="0"/>
              <a:t>.</a:t>
            </a:r>
            <a:r>
              <a:rPr lang="ja-JP" altLang="en-US" dirty="0">
                <a:solidFill>
                  <a:srgbClr val="7030A0"/>
                </a:solidFill>
              </a:rPr>
              <a:t> </a:t>
            </a:r>
            <a:r>
              <a:rPr lang="en-US" altLang="ja-JP" dirty="0"/>
              <a:t>50</a:t>
            </a:r>
            <a:r>
              <a:rPr lang="ja-JP" altLang="en-US" dirty="0"/>
              <a:t>人以上利用できる部屋</a:t>
            </a:r>
          </a:p>
          <a:p>
            <a:endParaRPr lang="en-US" altLang="ja-JP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BF87E30-C844-B0BD-2078-2DB78D6DFCC0}"/>
              </a:ext>
            </a:extLst>
          </p:cNvPr>
          <p:cNvSpPr txBox="1"/>
          <p:nvPr/>
        </p:nvSpPr>
        <p:spPr>
          <a:xfrm>
            <a:off x="7696200" y="3416984"/>
            <a:ext cx="3990883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b="1" dirty="0">
                <a:solidFill>
                  <a:schemeClr val="accent6"/>
                </a:solidFill>
              </a:rPr>
              <a:t>■</a:t>
            </a:r>
            <a:r>
              <a:rPr kumimoji="1" lang="ja-JP" altLang="en-US" b="1" dirty="0"/>
              <a:t>地域活動促進</a:t>
            </a:r>
          </a:p>
          <a:p>
            <a:r>
              <a:rPr lang="ja-JP" altLang="en-US" dirty="0"/>
              <a:t>　</a:t>
            </a:r>
            <a:r>
              <a:rPr lang="en-US" altLang="ja-JP" dirty="0">
                <a:solidFill>
                  <a:schemeClr val="accent6"/>
                </a:solidFill>
              </a:rPr>
              <a:t>1</a:t>
            </a:r>
            <a:r>
              <a:rPr lang="en-US" altLang="ja-JP" dirty="0"/>
              <a:t>.</a:t>
            </a:r>
            <a:r>
              <a:rPr lang="ja-JP" altLang="en-US" dirty="0"/>
              <a:t>掲示板・チラシラック</a:t>
            </a:r>
          </a:p>
          <a:p>
            <a:r>
              <a:rPr lang="ja-JP" altLang="en-US" dirty="0"/>
              <a:t>　</a:t>
            </a:r>
            <a:r>
              <a:rPr lang="en-US" altLang="ja-JP" dirty="0">
                <a:solidFill>
                  <a:schemeClr val="accent6"/>
                </a:solidFill>
              </a:rPr>
              <a:t>2</a:t>
            </a:r>
            <a:r>
              <a:rPr lang="en-US" altLang="ja-JP" dirty="0"/>
              <a:t>.</a:t>
            </a:r>
            <a:r>
              <a:rPr lang="ja-JP" altLang="en-US" dirty="0"/>
              <a:t>事務作業スペース</a:t>
            </a:r>
          </a:p>
          <a:p>
            <a:r>
              <a:rPr kumimoji="1" lang="ja-JP" altLang="en-US" dirty="0">
                <a:solidFill>
                  <a:schemeClr val="accent6"/>
                </a:solidFill>
              </a:rPr>
              <a:t>　</a:t>
            </a:r>
            <a:r>
              <a:rPr kumimoji="1" lang="en-US" altLang="ja-JP" dirty="0">
                <a:solidFill>
                  <a:schemeClr val="accent6"/>
                </a:solidFill>
              </a:rPr>
              <a:t>3</a:t>
            </a:r>
            <a:r>
              <a:rPr kumimoji="1" lang="en-US" altLang="ja-JP" dirty="0"/>
              <a:t>.</a:t>
            </a:r>
            <a:r>
              <a:rPr lang="ja-JP" altLang="en-US" dirty="0"/>
              <a:t>各種教室の場所</a:t>
            </a:r>
          </a:p>
          <a:p>
            <a:r>
              <a:rPr lang="ja-JP" altLang="en-US" dirty="0"/>
              <a:t>　</a:t>
            </a:r>
            <a:r>
              <a:rPr lang="en-US" altLang="ja-JP" dirty="0">
                <a:solidFill>
                  <a:schemeClr val="accent6"/>
                </a:solidFill>
              </a:rPr>
              <a:t>4</a:t>
            </a:r>
            <a:r>
              <a:rPr lang="en-US" altLang="ja-JP" dirty="0"/>
              <a:t>.</a:t>
            </a:r>
            <a:r>
              <a:rPr lang="ja-JP" altLang="en-US" dirty="0"/>
              <a:t>地域活動応援の場所</a:t>
            </a:r>
          </a:p>
          <a:p>
            <a:r>
              <a:rPr lang="ja-JP" altLang="en-US" dirty="0"/>
              <a:t>　</a:t>
            </a:r>
            <a:r>
              <a:rPr lang="en-US" altLang="ja-JP" dirty="0">
                <a:solidFill>
                  <a:schemeClr val="accent6"/>
                </a:solidFill>
              </a:rPr>
              <a:t>5</a:t>
            </a:r>
            <a:r>
              <a:rPr lang="en-US" altLang="ja-JP" dirty="0"/>
              <a:t>.</a:t>
            </a:r>
            <a:r>
              <a:rPr lang="ja-JP" altLang="en-US" dirty="0"/>
              <a:t>高齢者栄養支援</a:t>
            </a:r>
          </a:p>
          <a:p>
            <a:r>
              <a:rPr lang="ja-JP" altLang="en-US" dirty="0"/>
              <a:t>　</a:t>
            </a:r>
            <a:r>
              <a:rPr lang="en-US" altLang="ja-JP" dirty="0">
                <a:solidFill>
                  <a:schemeClr val="accent6"/>
                </a:solidFill>
              </a:rPr>
              <a:t>6</a:t>
            </a:r>
            <a:r>
              <a:rPr lang="en-US" altLang="ja-JP" dirty="0"/>
              <a:t>.</a:t>
            </a:r>
            <a:r>
              <a:rPr lang="ja-JP" altLang="en-US" dirty="0"/>
              <a:t>畳の部屋</a:t>
            </a:r>
          </a:p>
          <a:p>
            <a:r>
              <a:rPr lang="ja-JP" altLang="en-US" dirty="0"/>
              <a:t>　</a:t>
            </a:r>
            <a:r>
              <a:rPr lang="en-US" altLang="ja-JP" dirty="0">
                <a:solidFill>
                  <a:schemeClr val="accent6"/>
                </a:solidFill>
              </a:rPr>
              <a:t>7</a:t>
            </a:r>
            <a:r>
              <a:rPr lang="en-US" altLang="ja-JP" dirty="0"/>
              <a:t>.</a:t>
            </a:r>
            <a:r>
              <a:rPr lang="ja-JP" altLang="en-US" dirty="0"/>
              <a:t>工作工房</a:t>
            </a:r>
          </a:p>
          <a:p>
            <a:r>
              <a:rPr lang="ja-JP" altLang="en-US" dirty="0"/>
              <a:t>　</a:t>
            </a:r>
            <a:r>
              <a:rPr lang="en-US" altLang="ja-JP" dirty="0">
                <a:solidFill>
                  <a:schemeClr val="accent6"/>
                </a:solidFill>
              </a:rPr>
              <a:t>8</a:t>
            </a:r>
            <a:r>
              <a:rPr lang="en-US" altLang="ja-JP" dirty="0"/>
              <a:t>.</a:t>
            </a:r>
            <a:r>
              <a:rPr lang="ja-JP" altLang="en-US" dirty="0"/>
              <a:t>作品展示場所</a:t>
            </a:r>
          </a:p>
          <a:p>
            <a:r>
              <a:rPr lang="ja-JP" altLang="en-US" dirty="0"/>
              <a:t>　</a:t>
            </a:r>
            <a:r>
              <a:rPr lang="en-US" altLang="ja-JP" dirty="0">
                <a:solidFill>
                  <a:schemeClr val="accent6"/>
                </a:solidFill>
              </a:rPr>
              <a:t>9</a:t>
            </a:r>
            <a:r>
              <a:rPr lang="en-US" altLang="ja-JP" dirty="0"/>
              <a:t>.</a:t>
            </a:r>
            <a:r>
              <a:rPr lang="ja-JP" altLang="en-US" dirty="0"/>
              <a:t>教室として利用できる調理室</a:t>
            </a:r>
          </a:p>
          <a:p>
            <a:r>
              <a:rPr lang="ja-JP" altLang="en-US" dirty="0">
                <a:solidFill>
                  <a:schemeClr val="accent6"/>
                </a:solidFill>
              </a:rPr>
              <a:t>  </a:t>
            </a:r>
            <a:r>
              <a:rPr kumimoji="1" lang="en-US" altLang="ja-JP" dirty="0">
                <a:solidFill>
                  <a:schemeClr val="accent6"/>
                </a:solidFill>
              </a:rPr>
              <a:t>10</a:t>
            </a:r>
            <a:r>
              <a:rPr kumimoji="1" lang="en-US" altLang="ja-JP" dirty="0"/>
              <a:t>.</a:t>
            </a:r>
            <a:r>
              <a:rPr kumimoji="1" lang="ja-JP" altLang="en-US" dirty="0">
                <a:solidFill>
                  <a:schemeClr val="accent6"/>
                </a:solidFill>
              </a:rPr>
              <a:t> </a:t>
            </a:r>
            <a:r>
              <a:rPr lang="en-US" altLang="ja-JP" dirty="0"/>
              <a:t>PC</a:t>
            </a:r>
            <a:r>
              <a:rPr lang="ja-JP" altLang="en-US" dirty="0"/>
              <a:t>作業スペース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7F4DB86-9A2C-C0CF-DF0B-19513E9A843E}"/>
              </a:ext>
            </a:extLst>
          </p:cNvPr>
          <p:cNvSpPr txBox="1"/>
          <p:nvPr/>
        </p:nvSpPr>
        <p:spPr>
          <a:xfrm>
            <a:off x="4100190" y="3693036"/>
            <a:ext cx="3362417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b="1" dirty="0">
                <a:solidFill>
                  <a:schemeClr val="accent1"/>
                </a:solidFill>
              </a:rPr>
              <a:t>■</a:t>
            </a:r>
            <a:r>
              <a:rPr kumimoji="1" lang="ja-JP" altLang="en-US" b="1" dirty="0"/>
              <a:t>音楽・ダンス特化</a:t>
            </a:r>
          </a:p>
          <a:p>
            <a:r>
              <a:rPr lang="ja-JP" altLang="en-US" dirty="0"/>
              <a:t>　</a:t>
            </a:r>
            <a:r>
              <a:rPr lang="en-US" altLang="ja-JP" dirty="0">
                <a:solidFill>
                  <a:schemeClr val="accent1"/>
                </a:solidFill>
              </a:rPr>
              <a:t>1</a:t>
            </a:r>
            <a:r>
              <a:rPr lang="en-US" altLang="ja-JP" dirty="0"/>
              <a:t>.</a:t>
            </a:r>
            <a:r>
              <a:rPr lang="ja-JP" altLang="en-US" dirty="0"/>
              <a:t>スタジオ</a:t>
            </a:r>
          </a:p>
          <a:p>
            <a:r>
              <a:rPr lang="ja-JP" altLang="en-US" dirty="0"/>
              <a:t>　</a:t>
            </a:r>
            <a:r>
              <a:rPr lang="en-US" altLang="ja-JP" dirty="0">
                <a:solidFill>
                  <a:schemeClr val="accent1"/>
                </a:solidFill>
              </a:rPr>
              <a:t>2</a:t>
            </a:r>
            <a:r>
              <a:rPr lang="en-US" altLang="ja-JP" dirty="0"/>
              <a:t>.</a:t>
            </a:r>
            <a:r>
              <a:rPr lang="ja-JP" altLang="en-US" dirty="0"/>
              <a:t>防音室</a:t>
            </a:r>
          </a:p>
          <a:p>
            <a:r>
              <a:rPr lang="ja-JP" altLang="en-US" dirty="0"/>
              <a:t>　</a:t>
            </a:r>
            <a:r>
              <a:rPr lang="en-US" altLang="ja-JP" dirty="0">
                <a:solidFill>
                  <a:schemeClr val="accent1"/>
                </a:solidFill>
              </a:rPr>
              <a:t>3</a:t>
            </a:r>
            <a:r>
              <a:rPr lang="en-US" altLang="ja-JP" dirty="0"/>
              <a:t>.</a:t>
            </a:r>
            <a:r>
              <a:rPr lang="ja-JP" altLang="en-US" dirty="0"/>
              <a:t>ピアノの練習</a:t>
            </a:r>
          </a:p>
          <a:p>
            <a:r>
              <a:rPr lang="ja-JP" altLang="en-US" dirty="0"/>
              <a:t>　</a:t>
            </a:r>
            <a:r>
              <a:rPr lang="en-US" altLang="ja-JP" dirty="0">
                <a:solidFill>
                  <a:schemeClr val="accent1"/>
                </a:solidFill>
              </a:rPr>
              <a:t>4</a:t>
            </a:r>
            <a:r>
              <a:rPr lang="en-US" altLang="ja-JP" dirty="0"/>
              <a:t>.</a:t>
            </a:r>
            <a:r>
              <a:rPr lang="ja-JP" altLang="en-US" dirty="0"/>
              <a:t>歌声教室</a:t>
            </a:r>
          </a:p>
          <a:p>
            <a:r>
              <a:rPr lang="ja-JP" altLang="en-US" dirty="0"/>
              <a:t>　</a:t>
            </a:r>
            <a:r>
              <a:rPr lang="en-US" altLang="ja-JP" dirty="0">
                <a:solidFill>
                  <a:schemeClr val="accent1"/>
                </a:solidFill>
              </a:rPr>
              <a:t>5</a:t>
            </a:r>
            <a:r>
              <a:rPr lang="en-US" altLang="ja-JP" dirty="0"/>
              <a:t>.</a:t>
            </a:r>
            <a:r>
              <a:rPr lang="ja-JP" altLang="en-US" dirty="0"/>
              <a:t>高い天井の部屋</a:t>
            </a: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843BE0A9-CB97-D4E4-A2B6-45575F7C6D42}"/>
              </a:ext>
            </a:extLst>
          </p:cNvPr>
          <p:cNvSpPr txBox="1">
            <a:spLocks/>
          </p:cNvSpPr>
          <p:nvPr/>
        </p:nvSpPr>
        <p:spPr>
          <a:xfrm>
            <a:off x="728049" y="33969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dirty="0"/>
              <a:t>2.</a:t>
            </a:r>
            <a:r>
              <a:rPr lang="ja-JP" altLang="en-US" dirty="0"/>
              <a:t>価値観の共有</a:t>
            </a:r>
          </a:p>
        </p:txBody>
      </p:sp>
    </p:spTree>
    <p:extLst>
      <p:ext uri="{BB962C8B-B14F-4D97-AF65-F5344CB8AC3E}">
        <p14:creationId xmlns:p14="http://schemas.microsoft.com/office/powerpoint/2010/main" val="3232492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979</TotalTime>
  <Words>1206</Words>
  <Application>Microsoft Office PowerPoint</Application>
  <PresentationFormat>ワイド画面</PresentationFormat>
  <Paragraphs>245</Paragraphs>
  <Slides>17</Slides>
  <Notes>11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17</vt:i4>
      </vt:variant>
    </vt:vector>
  </HeadingPairs>
  <TitlesOfParts>
    <vt:vector size="21" baseType="lpstr">
      <vt:lpstr>游ゴシック</vt:lpstr>
      <vt:lpstr>游ゴシック Light</vt:lpstr>
      <vt:lpstr>Arial</vt:lpstr>
      <vt:lpstr>Office テーマ</vt:lpstr>
      <vt:lpstr>久木会館WS</vt:lpstr>
      <vt:lpstr>全体スケジュール</vt:lpstr>
      <vt:lpstr>全体スケジュール</vt:lpstr>
      <vt:lpstr>3日目の内容</vt:lpstr>
      <vt:lpstr>1.宿題の確認と前回の振り返り</vt:lpstr>
      <vt:lpstr>1.宿題の確認と前回の振り返り</vt:lpstr>
      <vt:lpstr>1.前回の振り返りと宿題の確認</vt:lpstr>
      <vt:lpstr>1.前回の振り返りと宿題の確認</vt:lpstr>
      <vt:lpstr>PowerPoint プレゼンテーション</vt:lpstr>
      <vt:lpstr>2.価値観の共有</vt:lpstr>
      <vt:lpstr>2.価値観の共有</vt:lpstr>
      <vt:lpstr>3.意見交換</vt:lpstr>
      <vt:lpstr>3.意見交換</vt:lpstr>
      <vt:lpstr>3.意見交換</vt:lpstr>
      <vt:lpstr>3.意見交換</vt:lpstr>
      <vt:lpstr>3.意見交換</vt:lpstr>
      <vt:lpstr>3.意見交換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久木会館WS</dc:title>
  <dc:creator>小林由高(deer research)</dc:creator>
  <cp:lastModifiedBy>小林由高(deer research)</cp:lastModifiedBy>
  <cp:revision>36</cp:revision>
  <dcterms:created xsi:type="dcterms:W3CDTF">2023-04-03T01:47:04Z</dcterms:created>
  <dcterms:modified xsi:type="dcterms:W3CDTF">2023-05-23T06:19:18Z</dcterms:modified>
</cp:coreProperties>
</file>