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61650"/>
  <p:notesSz cx="7556500" cy="106616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55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05111"/>
            <a:ext cx="6428422" cy="22389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FFF352"/>
                </a:solidFill>
                <a:latin typeface="UD Digi Kyokasho NK-R"/>
                <a:cs typeface="UD Digi Kyokasho NK-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70524"/>
            <a:ext cx="5293995" cy="2665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FFF352"/>
                </a:solidFill>
                <a:latin typeface="UD Digi Kyokasho NK-R"/>
                <a:cs typeface="UD Digi Kyokasho NK-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FFF352"/>
                </a:solidFill>
                <a:latin typeface="UD Digi Kyokasho NK-R"/>
                <a:cs typeface="UD Digi Kyokasho NK-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2179"/>
            <a:ext cx="3289839" cy="7036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2179"/>
            <a:ext cx="3289839" cy="7036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FFF352"/>
                </a:solidFill>
                <a:latin typeface="UD Digi Kyokasho NK-R"/>
                <a:cs typeface="UD Digi Kyokasho NK-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46975" cy="10655935"/>
          </a:xfrm>
          <a:custGeom>
            <a:avLst/>
            <a:gdLst/>
            <a:ahLst/>
            <a:cxnLst/>
            <a:rect l="l" t="t" r="r" b="b"/>
            <a:pathLst>
              <a:path w="7546975" h="10655935">
                <a:moveTo>
                  <a:pt x="7546848" y="10655806"/>
                </a:moveTo>
                <a:lnTo>
                  <a:pt x="7546848" y="0"/>
                </a:lnTo>
                <a:lnTo>
                  <a:pt x="0" y="0"/>
                </a:lnTo>
                <a:lnTo>
                  <a:pt x="0" y="10655806"/>
                </a:lnTo>
                <a:lnTo>
                  <a:pt x="7546848" y="10655806"/>
                </a:lnTo>
                <a:close/>
              </a:path>
            </a:pathLst>
          </a:custGeom>
          <a:solidFill>
            <a:srgbClr val="185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546847" y="0"/>
            <a:ext cx="0" cy="10655935"/>
          </a:xfrm>
          <a:custGeom>
            <a:avLst/>
            <a:gdLst/>
            <a:ahLst/>
            <a:cxnLst/>
            <a:rect l="l" t="t" r="r" b="b"/>
            <a:pathLst>
              <a:path h="10655935">
                <a:moveTo>
                  <a:pt x="0" y="10655806"/>
                </a:moveTo>
                <a:lnTo>
                  <a:pt x="0" y="0"/>
                </a:lnTo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7669" y="395477"/>
            <a:ext cx="394970" cy="394970"/>
          </a:xfrm>
          <a:custGeom>
            <a:avLst/>
            <a:gdLst/>
            <a:ahLst/>
            <a:cxnLst/>
            <a:rect l="l" t="t" r="r" b="b"/>
            <a:pathLst>
              <a:path w="394970" h="394970">
                <a:moveTo>
                  <a:pt x="0" y="394715"/>
                </a:moveTo>
                <a:lnTo>
                  <a:pt x="46032" y="392061"/>
                </a:lnTo>
                <a:lnTo>
                  <a:pt x="90504" y="384294"/>
                </a:lnTo>
                <a:lnTo>
                  <a:pt x="133121" y="371711"/>
                </a:lnTo>
                <a:lnTo>
                  <a:pt x="173586" y="354607"/>
                </a:lnTo>
                <a:lnTo>
                  <a:pt x="211602" y="333279"/>
                </a:lnTo>
                <a:lnTo>
                  <a:pt x="246874" y="308021"/>
                </a:lnTo>
                <a:lnTo>
                  <a:pt x="279106" y="279130"/>
                </a:lnTo>
                <a:lnTo>
                  <a:pt x="308001" y="246901"/>
                </a:lnTo>
                <a:lnTo>
                  <a:pt x="333263" y="211630"/>
                </a:lnTo>
                <a:lnTo>
                  <a:pt x="354596" y="173613"/>
                </a:lnTo>
                <a:lnTo>
                  <a:pt x="371704" y="133146"/>
                </a:lnTo>
                <a:lnTo>
                  <a:pt x="384291" y="90524"/>
                </a:lnTo>
                <a:lnTo>
                  <a:pt x="392060" y="46043"/>
                </a:lnTo>
                <a:lnTo>
                  <a:pt x="394716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7669" y="9867138"/>
            <a:ext cx="394970" cy="394970"/>
          </a:xfrm>
          <a:custGeom>
            <a:avLst/>
            <a:gdLst/>
            <a:ahLst/>
            <a:cxnLst/>
            <a:rect l="l" t="t" r="r" b="b"/>
            <a:pathLst>
              <a:path w="394970" h="394970">
                <a:moveTo>
                  <a:pt x="0" y="0"/>
                </a:moveTo>
                <a:lnTo>
                  <a:pt x="46032" y="2655"/>
                </a:lnTo>
                <a:lnTo>
                  <a:pt x="90504" y="10424"/>
                </a:lnTo>
                <a:lnTo>
                  <a:pt x="133121" y="23011"/>
                </a:lnTo>
                <a:lnTo>
                  <a:pt x="173586" y="40119"/>
                </a:lnTo>
                <a:lnTo>
                  <a:pt x="211602" y="61452"/>
                </a:lnTo>
                <a:lnTo>
                  <a:pt x="246874" y="86714"/>
                </a:lnTo>
                <a:lnTo>
                  <a:pt x="279106" y="115609"/>
                </a:lnTo>
                <a:lnTo>
                  <a:pt x="308001" y="147841"/>
                </a:lnTo>
                <a:lnTo>
                  <a:pt x="333263" y="183113"/>
                </a:lnTo>
                <a:lnTo>
                  <a:pt x="354596" y="221129"/>
                </a:lnTo>
                <a:lnTo>
                  <a:pt x="371704" y="261594"/>
                </a:lnTo>
                <a:lnTo>
                  <a:pt x="384291" y="304211"/>
                </a:lnTo>
                <a:lnTo>
                  <a:pt x="392060" y="348683"/>
                </a:lnTo>
                <a:lnTo>
                  <a:pt x="394716" y="394716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72618" y="896873"/>
            <a:ext cx="0" cy="8862060"/>
          </a:xfrm>
          <a:custGeom>
            <a:avLst/>
            <a:gdLst/>
            <a:ahLst/>
            <a:cxnLst/>
            <a:rect l="l" t="t" r="r" b="b"/>
            <a:pathLst>
              <a:path h="8862060">
                <a:moveTo>
                  <a:pt x="0" y="0"/>
                </a:moveTo>
                <a:lnTo>
                  <a:pt x="0" y="886162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189469" y="896873"/>
            <a:ext cx="0" cy="8862060"/>
          </a:xfrm>
          <a:custGeom>
            <a:avLst/>
            <a:gdLst/>
            <a:ahLst/>
            <a:cxnLst/>
            <a:rect l="l" t="t" r="r" b="b"/>
            <a:pathLst>
              <a:path h="8862060">
                <a:moveTo>
                  <a:pt x="0" y="0"/>
                </a:moveTo>
                <a:lnTo>
                  <a:pt x="0" y="886162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758178" y="9867138"/>
            <a:ext cx="394970" cy="394970"/>
          </a:xfrm>
          <a:custGeom>
            <a:avLst/>
            <a:gdLst/>
            <a:ahLst/>
            <a:cxnLst/>
            <a:rect l="l" t="t" r="r" b="b"/>
            <a:pathLst>
              <a:path w="394970" h="394970">
                <a:moveTo>
                  <a:pt x="394716" y="0"/>
                </a:moveTo>
                <a:lnTo>
                  <a:pt x="348672" y="2655"/>
                </a:lnTo>
                <a:lnTo>
                  <a:pt x="304191" y="10424"/>
                </a:lnTo>
                <a:lnTo>
                  <a:pt x="261569" y="23011"/>
                </a:lnTo>
                <a:lnTo>
                  <a:pt x="221102" y="40119"/>
                </a:lnTo>
                <a:lnTo>
                  <a:pt x="183085" y="61452"/>
                </a:lnTo>
                <a:lnTo>
                  <a:pt x="147814" y="86714"/>
                </a:lnTo>
                <a:lnTo>
                  <a:pt x="115585" y="115609"/>
                </a:lnTo>
                <a:lnTo>
                  <a:pt x="86694" y="147841"/>
                </a:lnTo>
                <a:lnTo>
                  <a:pt x="61436" y="183113"/>
                </a:lnTo>
                <a:lnTo>
                  <a:pt x="40108" y="221129"/>
                </a:lnTo>
                <a:lnTo>
                  <a:pt x="23004" y="261594"/>
                </a:lnTo>
                <a:lnTo>
                  <a:pt x="10421" y="304211"/>
                </a:lnTo>
                <a:lnTo>
                  <a:pt x="2654" y="348683"/>
                </a:lnTo>
                <a:lnTo>
                  <a:pt x="0" y="394716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758178" y="464057"/>
            <a:ext cx="401955" cy="326390"/>
          </a:xfrm>
          <a:custGeom>
            <a:avLst/>
            <a:gdLst/>
            <a:ahLst/>
            <a:cxnLst/>
            <a:rect l="l" t="t" r="r" b="b"/>
            <a:pathLst>
              <a:path w="401954" h="326390">
                <a:moveTo>
                  <a:pt x="401574" y="326135"/>
                </a:moveTo>
                <a:lnTo>
                  <a:pt x="347091" y="323158"/>
                </a:lnTo>
                <a:lnTo>
                  <a:pt x="294834" y="314483"/>
                </a:lnTo>
                <a:lnTo>
                  <a:pt x="245280" y="300501"/>
                </a:lnTo>
                <a:lnTo>
                  <a:pt x="198910" y="281601"/>
                </a:lnTo>
                <a:lnTo>
                  <a:pt x="156201" y="258171"/>
                </a:lnTo>
                <a:lnTo>
                  <a:pt x="117633" y="230600"/>
                </a:lnTo>
                <a:lnTo>
                  <a:pt x="83685" y="199277"/>
                </a:lnTo>
                <a:lnTo>
                  <a:pt x="54835" y="164591"/>
                </a:lnTo>
                <a:lnTo>
                  <a:pt x="31563" y="126932"/>
                </a:lnTo>
                <a:lnTo>
                  <a:pt x="14347" y="86688"/>
                </a:lnTo>
                <a:lnTo>
                  <a:pt x="3666" y="44247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10589" y="358901"/>
            <a:ext cx="5740400" cy="0"/>
          </a:xfrm>
          <a:custGeom>
            <a:avLst/>
            <a:gdLst/>
            <a:ahLst/>
            <a:cxnLst/>
            <a:rect l="l" t="t" r="r" b="b"/>
            <a:pathLst>
              <a:path w="5740400">
                <a:moveTo>
                  <a:pt x="0" y="0"/>
                </a:moveTo>
                <a:lnTo>
                  <a:pt x="5740273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24305" y="10187177"/>
            <a:ext cx="5740400" cy="0"/>
          </a:xfrm>
          <a:custGeom>
            <a:avLst/>
            <a:gdLst/>
            <a:ahLst/>
            <a:cxnLst/>
            <a:rect l="l" t="t" r="r" b="b"/>
            <a:pathLst>
              <a:path w="5740400">
                <a:moveTo>
                  <a:pt x="0" y="0"/>
                </a:moveTo>
                <a:lnTo>
                  <a:pt x="5740273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1402" y="1037970"/>
            <a:ext cx="5064125" cy="1572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FFF352"/>
                </a:solidFill>
                <a:latin typeface="UD Digi Kyokasho NK-R"/>
                <a:cs typeface="UD Digi Kyokasho NK-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2179"/>
            <a:ext cx="6806565" cy="7036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15335"/>
            <a:ext cx="2420112" cy="5330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15335"/>
            <a:ext cx="1739455" cy="5330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15335"/>
            <a:ext cx="1739455" cy="5330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60" dirty="0"/>
              <a:t>食べて</a:t>
            </a:r>
            <a:r>
              <a:rPr spc="-70" dirty="0"/>
              <a:t>応援</a:t>
            </a:r>
            <a:r>
              <a:rPr spc="-50" dirty="0"/>
              <a:t>！</a:t>
            </a:r>
          </a:p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4000" spc="-40" dirty="0">
                <a:solidFill>
                  <a:srgbClr val="FFFFFF"/>
                </a:solidFill>
              </a:rPr>
              <a:t>フェアトレード</a:t>
            </a:r>
            <a:r>
              <a:rPr sz="4000" spc="-30" dirty="0">
                <a:solidFill>
                  <a:schemeClr val="bg1">
                    <a:lumMod val="95000"/>
                  </a:schemeClr>
                </a:solidFill>
              </a:rPr>
              <a:t>×</a:t>
            </a:r>
            <a:r>
              <a:rPr sz="4000" spc="-40" dirty="0">
                <a:solidFill>
                  <a:srgbClr val="FFFFFF"/>
                </a:solidFill>
              </a:rPr>
              <a:t>ロー</a:t>
            </a:r>
            <a:r>
              <a:rPr sz="4000" spc="-45" dirty="0">
                <a:solidFill>
                  <a:srgbClr val="FFFFFF"/>
                </a:solidFill>
              </a:rPr>
              <a:t>カ</a:t>
            </a:r>
            <a:r>
              <a:rPr sz="4000" spc="-50" dirty="0">
                <a:solidFill>
                  <a:srgbClr val="FFFFFF"/>
                </a:solidFill>
              </a:rPr>
              <a:t>ル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2848355" y="6822947"/>
            <a:ext cx="1850389" cy="472440"/>
          </a:xfrm>
          <a:prstGeom prst="rect">
            <a:avLst/>
          </a:prstGeom>
          <a:solidFill>
            <a:srgbClr val="FFF352"/>
          </a:solidFill>
          <a:ln w="12700">
            <a:solidFill>
              <a:srgbClr val="FFF352"/>
            </a:solidFill>
          </a:ln>
        </p:spPr>
        <p:txBody>
          <a:bodyPr vert="horz" wrap="square" lIns="0" tIns="131445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1035"/>
              </a:spcBef>
            </a:pPr>
            <a:r>
              <a:rPr sz="1200" spc="-15" dirty="0">
                <a:solidFill>
                  <a:srgbClr val="1854A6"/>
                </a:solidFill>
                <a:latin typeface="UD Digi Kyokasho NK-R"/>
                <a:cs typeface="UD Digi Kyokasho NK-R"/>
              </a:rPr>
              <a:t>キャンペーン実施期間</a:t>
            </a:r>
            <a:endParaRPr sz="1200">
              <a:latin typeface="UD Digi Kyokasho NK-R"/>
              <a:cs typeface="UD Digi Kyokasho NK-R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357373" y="2593593"/>
            <a:ext cx="2844800" cy="2893060"/>
            <a:chOff x="2357373" y="2593593"/>
            <a:chExt cx="2844800" cy="28930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7373" y="2593593"/>
              <a:ext cx="2844291" cy="289306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460370" y="4327143"/>
              <a:ext cx="360680" cy="306070"/>
            </a:xfrm>
            <a:custGeom>
              <a:avLst/>
              <a:gdLst/>
              <a:ahLst/>
              <a:cxnLst/>
              <a:rect l="l" t="t" r="r" b="b"/>
              <a:pathLst>
                <a:path w="360680" h="306070">
                  <a:moveTo>
                    <a:pt x="84709" y="0"/>
                  </a:moveTo>
                  <a:lnTo>
                    <a:pt x="0" y="145034"/>
                  </a:lnTo>
                  <a:lnTo>
                    <a:pt x="275590" y="305942"/>
                  </a:lnTo>
                  <a:lnTo>
                    <a:pt x="360299" y="160909"/>
                  </a:lnTo>
                  <a:lnTo>
                    <a:pt x="847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60370" y="4327143"/>
              <a:ext cx="360680" cy="306070"/>
            </a:xfrm>
            <a:custGeom>
              <a:avLst/>
              <a:gdLst/>
              <a:ahLst/>
              <a:cxnLst/>
              <a:rect l="l" t="t" r="r" b="b"/>
              <a:pathLst>
                <a:path w="360680" h="306070">
                  <a:moveTo>
                    <a:pt x="84709" y="0"/>
                  </a:moveTo>
                  <a:lnTo>
                    <a:pt x="360299" y="160909"/>
                  </a:lnTo>
                  <a:lnTo>
                    <a:pt x="275590" y="305942"/>
                  </a:lnTo>
                  <a:lnTo>
                    <a:pt x="0" y="145034"/>
                  </a:lnTo>
                  <a:lnTo>
                    <a:pt x="8470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13126" y="4281423"/>
              <a:ext cx="128397" cy="20269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12770" y="4423536"/>
              <a:ext cx="422529" cy="39497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824584" y="7383316"/>
            <a:ext cx="6382665" cy="14234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202</a:t>
            </a:r>
            <a:r>
              <a:rPr lang="en-US" altLang="ja-JP" sz="30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3</a:t>
            </a:r>
            <a:r>
              <a:rPr sz="3000" dirty="0">
                <a:solidFill>
                  <a:srgbClr val="FFFFFF"/>
                </a:solidFill>
                <a:latin typeface="UD Digi Kyokasho NK-R"/>
                <a:cs typeface="UD Digi Kyokasho NK-R"/>
              </a:rPr>
              <a:t>年5月</a:t>
            </a:r>
            <a:r>
              <a:rPr sz="30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1</a:t>
            </a:r>
            <a:r>
              <a:rPr sz="3000" spc="-5" dirty="0">
                <a:solidFill>
                  <a:srgbClr val="FFFFFF"/>
                </a:solidFill>
                <a:latin typeface="UD Digi Kyokasho NK-R"/>
                <a:cs typeface="UD Digi Kyokasho NK-R"/>
              </a:rPr>
              <a:t>日(</a:t>
            </a:r>
            <a:r>
              <a:rPr lang="ja-JP" altLang="en-US" sz="3000" spc="-5" dirty="0">
                <a:solidFill>
                  <a:srgbClr val="FFFFFF"/>
                </a:solidFill>
                <a:latin typeface="UD Digi Kyokasho NK-R"/>
                <a:cs typeface="UD Digi Kyokasho NK-R"/>
              </a:rPr>
              <a:t>月</a:t>
            </a:r>
            <a:r>
              <a:rPr sz="3000" spc="-5" dirty="0">
                <a:solidFill>
                  <a:srgbClr val="FFFFFF"/>
                </a:solidFill>
                <a:latin typeface="UD Digi Kyokasho NK-R"/>
                <a:cs typeface="UD Digi Kyokasho NK-R"/>
              </a:rPr>
              <a:t>)</a:t>
            </a:r>
            <a:r>
              <a:rPr sz="30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～5</a:t>
            </a:r>
            <a:r>
              <a:rPr sz="3000" dirty="0">
                <a:solidFill>
                  <a:srgbClr val="FFFFFF"/>
                </a:solidFill>
                <a:latin typeface="UD Digi Kyokasho NK-R"/>
                <a:cs typeface="UD Digi Kyokasho NK-R"/>
              </a:rPr>
              <a:t>月</a:t>
            </a:r>
            <a:r>
              <a:rPr sz="30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31</a:t>
            </a:r>
            <a:r>
              <a:rPr sz="3000" spc="-15" dirty="0">
                <a:solidFill>
                  <a:srgbClr val="FFFFFF"/>
                </a:solidFill>
                <a:latin typeface="UD Digi Kyokasho NK-R"/>
                <a:cs typeface="UD Digi Kyokasho NK-R"/>
              </a:rPr>
              <a:t>日</a:t>
            </a:r>
            <a:r>
              <a:rPr lang="ja-JP" altLang="en-US" sz="3000" spc="-15" dirty="0">
                <a:solidFill>
                  <a:srgbClr val="FFFFFF"/>
                </a:solidFill>
                <a:latin typeface="UD Digi Kyokasho NK-R"/>
                <a:cs typeface="UD Digi Kyokasho NK-R"/>
              </a:rPr>
              <a:t>（水）</a:t>
            </a:r>
            <a:endParaRPr lang="en-US" altLang="ja-JP" sz="3000" spc="-15" dirty="0">
              <a:solidFill>
                <a:srgbClr val="FFFFFF"/>
              </a:solidFill>
              <a:latin typeface="UD Digi Kyokasho NK-R"/>
              <a:cs typeface="UD Digi Kyokasho NK-R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3000" spc="-15" dirty="0">
              <a:solidFill>
                <a:srgbClr val="FFFFFF"/>
              </a:solidFill>
              <a:latin typeface="UD Digi Kyokasho NK-R"/>
              <a:cs typeface="UD Digi Kyokasho NK-R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000" dirty="0">
              <a:latin typeface="UD Digi Kyokasho NK-R"/>
              <a:cs typeface="UD Digi Kyokasho NK-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5832" y="5701029"/>
            <a:ext cx="5181600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逗子市は街ぐるみでフェアトレードを応援するフェアトレードタウンです。</a:t>
            </a:r>
            <a:r>
              <a:rPr sz="1400" spc="-20" dirty="0">
                <a:solidFill>
                  <a:srgbClr val="FFFFFF"/>
                </a:solidFill>
                <a:latin typeface="UD Digi Kyokasho NK-R"/>
                <a:cs typeface="UD Digi Kyokasho NK-R"/>
              </a:rPr>
              <a:t>ごはんやスイーツを食べて逗子の商店街を応援しよう。</a:t>
            </a:r>
            <a:endParaRPr sz="1400">
              <a:latin typeface="UD Digi Kyokasho NK-R"/>
              <a:cs typeface="UD Digi Kyokasho NK-R"/>
            </a:endParaRPr>
          </a:p>
          <a:p>
            <a:pPr marL="480059" marR="473709" algn="ctr">
              <a:lnSpc>
                <a:spcPct val="100000"/>
              </a:lnSpc>
            </a:pPr>
            <a:r>
              <a:rPr sz="1400" spc="-20" dirty="0">
                <a:solidFill>
                  <a:srgbClr val="FFFFFF"/>
                </a:solidFill>
                <a:latin typeface="UD Digi Kyokasho NK-R"/>
                <a:cs typeface="UD Digi Kyokasho NK-R"/>
              </a:rPr>
              <a:t>逗子市内の協力店舗で提供しているメニューを食べたり、フェアトレード商品を購入することで逗子市を活性化！</a:t>
            </a:r>
            <a:endParaRPr sz="1400">
              <a:latin typeface="UD Digi Kyokasho NK-R"/>
              <a:cs typeface="UD Digi Kyokasho NK-R"/>
            </a:endParaRP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82537" y="9143495"/>
            <a:ext cx="750824" cy="78043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530304" y="9681874"/>
            <a:ext cx="132524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845" marR="5080" indent="-271780">
              <a:lnSpc>
                <a:spcPct val="100000"/>
              </a:lnSpc>
              <a:spcBef>
                <a:spcPts val="100"/>
              </a:spcBef>
            </a:pPr>
            <a:r>
              <a:rPr sz="1100" b="1" spc="-15" dirty="0">
                <a:solidFill>
                  <a:srgbClr val="FFFFFF"/>
                </a:solidFill>
                <a:latin typeface="UD Digi Kyokasho NK-R"/>
                <a:cs typeface="UD Digi Kyokasho NK-R"/>
              </a:rPr>
              <a:t>ランチマップやイベント詳細はこちら</a:t>
            </a:r>
            <a:endParaRPr sz="1100" dirty="0">
              <a:latin typeface="UD Digi Kyokasho NK-R"/>
              <a:cs typeface="UD Digi Kyokasho NK-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28292" y="721614"/>
            <a:ext cx="3683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1F1F1"/>
                </a:solidFill>
                <a:latin typeface="Yu Gothic"/>
                <a:cs typeface="Yu Gothic"/>
              </a:rPr>
              <a:t>フェアトレードランチキャンペーン</a:t>
            </a:r>
            <a:endParaRPr sz="1800">
              <a:latin typeface="Yu Gothic"/>
              <a:cs typeface="Yu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84275" y="7627234"/>
            <a:ext cx="4423410" cy="2164715"/>
          </a:xfrm>
          <a:prstGeom prst="rect">
            <a:avLst/>
          </a:prstGeom>
        </p:spPr>
        <p:txBody>
          <a:bodyPr vert="horz" wrap="square" lIns="0" tIns="301625" rIns="0" bIns="0" rtlCol="0">
            <a:spAutoFit/>
          </a:bodyPr>
          <a:lstStyle/>
          <a:p>
            <a:pPr marL="239395">
              <a:lnSpc>
                <a:spcPct val="100000"/>
              </a:lnSpc>
              <a:spcBef>
                <a:spcPts val="2375"/>
              </a:spcBef>
            </a:pPr>
            <a:r>
              <a:rPr sz="2800" b="1" spc="-35" dirty="0" err="1">
                <a:solidFill>
                  <a:srgbClr val="FF0000"/>
                </a:solidFill>
                <a:latin typeface="Yu Gothic"/>
                <a:cs typeface="Yu Gothic"/>
              </a:rPr>
              <a:t>今年は</a:t>
            </a:r>
            <a:r>
              <a:rPr lang="ja-JP" altLang="en-US" sz="3200" b="1" spc="-20" dirty="0">
                <a:solidFill>
                  <a:srgbClr val="FF0000"/>
                </a:solidFill>
                <a:latin typeface="Yu Gothic"/>
                <a:cs typeface="Yu Gothic"/>
              </a:rPr>
              <a:t>ディナー</a:t>
            </a:r>
            <a:r>
              <a:rPr sz="3200" b="1" spc="-20" dirty="0">
                <a:solidFill>
                  <a:srgbClr val="FF0000"/>
                </a:solidFill>
                <a:latin typeface="Yu Gothic"/>
                <a:cs typeface="Yu Gothic"/>
              </a:rPr>
              <a:t>も！</a:t>
            </a:r>
            <a:endParaRPr sz="3200" dirty="0">
              <a:latin typeface="Yu Gothic"/>
              <a:cs typeface="Yu Gothic"/>
            </a:endParaRPr>
          </a:p>
          <a:p>
            <a:pPr marL="12700" marR="1404620">
              <a:lnSpc>
                <a:spcPct val="100000"/>
              </a:lnSpc>
              <a:spcBef>
                <a:spcPts val="1125"/>
              </a:spcBef>
            </a:pP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主催</a:t>
            </a:r>
            <a:r>
              <a:rPr sz="1600" spc="95" dirty="0">
                <a:solidFill>
                  <a:srgbClr val="FFFFFF"/>
                </a:solidFill>
                <a:latin typeface="UD Digi Kyokasho NK-R"/>
                <a:cs typeface="UD Digi Kyokasho NK-R"/>
              </a:rPr>
              <a:t>: 逗</a:t>
            </a: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子</a:t>
            </a:r>
            <a:r>
              <a:rPr sz="1600" spc="-20" dirty="0">
                <a:solidFill>
                  <a:srgbClr val="FFFFFF"/>
                </a:solidFill>
                <a:latin typeface="UD Digi Kyokasho NK-R"/>
                <a:cs typeface="UD Digi Kyokasho NK-R"/>
              </a:rPr>
              <a:t>フェアトレ</a:t>
            </a:r>
            <a:r>
              <a:rPr sz="1600" spc="-30" dirty="0">
                <a:solidFill>
                  <a:srgbClr val="FFFFFF"/>
                </a:solidFill>
                <a:latin typeface="UD Digi Kyokasho NK-R"/>
                <a:cs typeface="UD Digi Kyokasho NK-R"/>
              </a:rPr>
              <a:t>ー</a:t>
            </a: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ドタ</a:t>
            </a:r>
            <a:r>
              <a:rPr sz="1600" spc="-20" dirty="0">
                <a:solidFill>
                  <a:srgbClr val="FFFFFF"/>
                </a:solidFill>
                <a:latin typeface="UD Digi Kyokasho NK-R"/>
                <a:cs typeface="UD Digi Kyokasho NK-R"/>
              </a:rPr>
              <a:t>ウン</a:t>
            </a:r>
            <a:r>
              <a:rPr sz="1600" spc="-30" dirty="0">
                <a:solidFill>
                  <a:srgbClr val="FFFFFF"/>
                </a:solidFill>
                <a:latin typeface="UD Digi Kyokasho NK-R"/>
                <a:cs typeface="UD Digi Kyokasho NK-R"/>
              </a:rPr>
              <a:t>の</a:t>
            </a:r>
            <a:r>
              <a:rPr sz="1600" spc="-50" dirty="0">
                <a:solidFill>
                  <a:srgbClr val="FFFFFF"/>
                </a:solidFill>
                <a:latin typeface="UD Digi Kyokasho NK-R"/>
                <a:cs typeface="UD Digi Kyokasho NK-R"/>
              </a:rPr>
              <a:t>会</a:t>
            </a: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共催</a:t>
            </a:r>
            <a:r>
              <a:rPr sz="16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：</a:t>
            </a: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逗子</a:t>
            </a:r>
            <a:r>
              <a:rPr sz="1600" spc="-50" dirty="0">
                <a:solidFill>
                  <a:srgbClr val="FFFFFF"/>
                </a:solidFill>
                <a:latin typeface="UD Digi Kyokasho NK-R"/>
                <a:cs typeface="UD Digi Kyokasho NK-R"/>
              </a:rPr>
              <a:t>市</a:t>
            </a:r>
            <a:endParaRPr sz="1600" dirty="0">
              <a:latin typeface="UD Digi Kyokasho NK-R"/>
              <a:cs typeface="UD Digi Kyokasho NK-R"/>
            </a:endParaRPr>
          </a:p>
          <a:p>
            <a:pPr marL="12700">
              <a:lnSpc>
                <a:spcPct val="100000"/>
              </a:lnSpc>
            </a:pP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詳</a:t>
            </a:r>
            <a:r>
              <a:rPr sz="1600" spc="-50" dirty="0">
                <a:solidFill>
                  <a:srgbClr val="FFFFFF"/>
                </a:solidFill>
                <a:latin typeface="UD Digi Kyokasho NK-R"/>
                <a:cs typeface="UD Digi Kyokasho NK-R"/>
              </a:rPr>
              <a:t>細</a:t>
            </a:r>
            <a:endParaRPr sz="1600" dirty="0">
              <a:latin typeface="UD Digi Kyokasho NK-R"/>
              <a:cs typeface="UD Digi Kyokasho NK-R"/>
            </a:endParaRPr>
          </a:p>
          <a:p>
            <a:pPr marL="216535" indent="-204470">
              <a:lnSpc>
                <a:spcPts val="1900"/>
              </a:lnSpc>
              <a:spcBef>
                <a:spcPts val="40"/>
              </a:spcBef>
              <a:buSzPct val="93750"/>
              <a:buFont typeface="MS Mincho"/>
              <a:buChar char="➢"/>
              <a:tabLst>
                <a:tab pos="217170" algn="l"/>
              </a:tabLst>
            </a:pPr>
            <a:r>
              <a:rPr sz="16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https://fttzushievent.wixsite.com/fttzushi</a:t>
            </a:r>
            <a:endParaRPr sz="1600" dirty="0">
              <a:latin typeface="UD Digi Kyokasho NK-R"/>
              <a:cs typeface="UD Digi Kyokasho NK-R"/>
            </a:endParaRPr>
          </a:p>
          <a:p>
            <a:pPr marL="114300">
              <a:lnSpc>
                <a:spcPts val="1900"/>
              </a:lnSpc>
            </a:pP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連絡先</a:t>
            </a:r>
            <a:r>
              <a:rPr sz="1600" spc="-20" dirty="0">
                <a:solidFill>
                  <a:srgbClr val="FFFFFF"/>
                </a:solidFill>
                <a:latin typeface="UD Digi Kyokasho NK-R"/>
                <a:cs typeface="UD Digi Kyokasho NK-R"/>
              </a:rPr>
              <a:t>（</a:t>
            </a:r>
            <a:r>
              <a:rPr sz="1600" spc="-25" dirty="0">
                <a:solidFill>
                  <a:srgbClr val="FFFFFF"/>
                </a:solidFill>
                <a:latin typeface="UD Digi Kyokasho NK-R"/>
                <a:cs typeface="UD Digi Kyokasho NK-R"/>
              </a:rPr>
              <a:t>名女川</a:t>
            </a:r>
            <a:r>
              <a:rPr sz="1600" spc="-20" dirty="0">
                <a:solidFill>
                  <a:srgbClr val="FFFFFF"/>
                </a:solidFill>
                <a:latin typeface="UD Digi Kyokasho NK-R"/>
                <a:cs typeface="UD Digi Kyokasho NK-R"/>
              </a:rPr>
              <a:t>）090-</a:t>
            </a:r>
            <a:r>
              <a:rPr sz="1600" spc="-10" dirty="0">
                <a:solidFill>
                  <a:srgbClr val="FFFFFF"/>
                </a:solidFill>
                <a:latin typeface="UD Digi Kyokasho NK-R"/>
                <a:cs typeface="UD Digi Kyokasho NK-R"/>
              </a:rPr>
              <a:t>6006-</a:t>
            </a:r>
            <a:r>
              <a:rPr sz="1600" spc="-20" dirty="0">
                <a:solidFill>
                  <a:srgbClr val="FFFFFF"/>
                </a:solidFill>
                <a:latin typeface="UD Digi Kyokasho NK-R"/>
                <a:cs typeface="UD Digi Kyokasho NK-R"/>
              </a:rPr>
              <a:t>3795</a:t>
            </a:r>
            <a:endParaRPr sz="1600" dirty="0">
              <a:latin typeface="UD Digi Kyokasho NK-R"/>
              <a:cs typeface="UD Digi Kyokasho NK-R"/>
            </a:endParaRPr>
          </a:p>
        </p:txBody>
      </p:sp>
      <p:pic>
        <p:nvPicPr>
          <p:cNvPr id="43" name="グラフィックス 42" descr="オリーブの枝 単色塗りつぶし">
            <a:extLst>
              <a:ext uri="{FF2B5EF4-FFF2-40B4-BE49-F238E27FC236}">
                <a16:creationId xmlns:a16="http://schemas.microsoft.com/office/drawing/2014/main" id="{5D3F9563-1D03-E8C3-0BE9-C069A10B47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90107" y="2846474"/>
            <a:ext cx="914400" cy="914400"/>
          </a:xfrm>
          <a:prstGeom prst="rect">
            <a:avLst/>
          </a:prstGeom>
        </p:spPr>
      </p:pic>
      <p:pic>
        <p:nvPicPr>
          <p:cNvPr id="45" name="グラフィックス 44" descr="シャンパン グラス 単色塗りつぶし">
            <a:extLst>
              <a:ext uri="{FF2B5EF4-FFF2-40B4-BE49-F238E27FC236}">
                <a16:creationId xmlns:a16="http://schemas.microsoft.com/office/drawing/2014/main" id="{50AE3FFF-66FA-E677-FABC-3FCF52494E8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7058" y="2854148"/>
            <a:ext cx="914400" cy="914400"/>
          </a:xfrm>
          <a:prstGeom prst="rect">
            <a:avLst/>
          </a:prstGeom>
        </p:spPr>
      </p:pic>
      <p:pic>
        <p:nvPicPr>
          <p:cNvPr id="47" name="グラフィックス 46" descr="フォークとナイフ 単色塗りつぶし">
            <a:extLst>
              <a:ext uri="{FF2B5EF4-FFF2-40B4-BE49-F238E27FC236}">
                <a16:creationId xmlns:a16="http://schemas.microsoft.com/office/drawing/2014/main" id="{C4504D5F-FA05-3E00-5E73-8991EFCA97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687059" y="4440890"/>
            <a:ext cx="914400" cy="914400"/>
          </a:xfrm>
          <a:prstGeom prst="rect">
            <a:avLst/>
          </a:prstGeom>
        </p:spPr>
      </p:pic>
      <p:pic>
        <p:nvPicPr>
          <p:cNvPr id="49" name="グラフィックス 48" descr="さくらんぼ 単色塗りつぶし">
            <a:extLst>
              <a:ext uri="{FF2B5EF4-FFF2-40B4-BE49-F238E27FC236}">
                <a16:creationId xmlns:a16="http://schemas.microsoft.com/office/drawing/2014/main" id="{44BB0EF4-2A20-C283-BA5A-CCC03EE2691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4212" y="4534152"/>
            <a:ext cx="914400" cy="914400"/>
          </a:xfrm>
          <a:prstGeom prst="rect">
            <a:avLst/>
          </a:prstGeom>
        </p:spPr>
      </p:pic>
      <p:pic>
        <p:nvPicPr>
          <p:cNvPr id="25" name="図 24" descr="背景パターン&#10;&#10;中程度の精度で自動的に生成された説明">
            <a:extLst>
              <a:ext uri="{FF2B5EF4-FFF2-40B4-BE49-F238E27FC236}">
                <a16:creationId xmlns:a16="http://schemas.microsoft.com/office/drawing/2014/main" id="{867FDB34-6A9F-1CC9-EE17-2472668E1D8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1" t="91555" r="37933" b="655"/>
          <a:stretch/>
        </p:blipFill>
        <p:spPr>
          <a:xfrm>
            <a:off x="4924046" y="8362089"/>
            <a:ext cx="2117654" cy="4928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58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Mincho</vt:lpstr>
      <vt:lpstr>UD Digi Kyokasho NK-R</vt:lpstr>
      <vt:lpstr>Yu Gothic</vt:lpstr>
      <vt:lpstr>Calibri</vt:lpstr>
      <vt:lpstr>Office Theme</vt:lpstr>
      <vt:lpstr>食べて応援！ フェアトレード×ローカル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恵 徳木</dc:creator>
  <cp:lastModifiedBy>tanaka kayo</cp:lastModifiedBy>
  <cp:revision>3</cp:revision>
  <dcterms:created xsi:type="dcterms:W3CDTF">2023-03-26T09:30:09Z</dcterms:created>
  <dcterms:modified xsi:type="dcterms:W3CDTF">2023-03-28T01:43:18Z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2023-03-26T00:00:00Z</vt:filetime>
  </property>
  <property fmtid="{D5CDD505-2E9C-101B-9397-08002B2CF9AE}" pid="5" name="Producer">
    <vt:lpwstr>Microsoft® PowerPoint® 2016</vt:lpwstr>
  </property>
</Properties>
</file>