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655" r:id="rId2"/>
    <p:sldId id="65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90" autoAdjust="0"/>
    <p:restoredTop sz="94725" autoAdjust="0"/>
  </p:normalViewPr>
  <p:slideViewPr>
    <p:cSldViewPr>
      <p:cViewPr varScale="1">
        <p:scale>
          <a:sx n="114" d="100"/>
          <a:sy n="114" d="100"/>
        </p:scale>
        <p:origin x="12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-2268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/>
          <a:lstStyle>
            <a:lvl1pPr algn="r">
              <a:defRPr sz="1300"/>
            </a:lvl1pPr>
          </a:lstStyle>
          <a:p>
            <a:fld id="{6886E3A5-A66C-4218-B107-83E239528C7C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 anchor="b"/>
          <a:lstStyle>
            <a:lvl1pPr algn="r">
              <a:defRPr sz="1300"/>
            </a:lvl1pPr>
          </a:lstStyle>
          <a:p>
            <a:fld id="{DCE86117-ECBA-48AD-B970-901625CA4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646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/>
          <a:lstStyle>
            <a:lvl1pPr algn="r">
              <a:defRPr sz="1300"/>
            </a:lvl1pPr>
          </a:lstStyle>
          <a:p>
            <a:fld id="{8EA83606-F563-4B20-9966-A21189613C4A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8" tIns="47844" rIns="95688" bIns="478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5688" tIns="47844" rIns="95688" bIns="47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 anchor="b"/>
          <a:lstStyle>
            <a:lvl1pPr algn="r">
              <a:defRPr sz="1300"/>
            </a:lvl1pPr>
          </a:lstStyle>
          <a:p>
            <a:fld id="{32F05886-CD9E-432D-9B55-199ECECF7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05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05886-CD9E-432D-9B55-199ECECF7D8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03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05886-CD9E-432D-9B55-199ECECF7D8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232993"/>
            <a:ext cx="7772400" cy="916087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651C-4D0B-4A04-A4F2-7BE436AF155D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699792" y="6500366"/>
            <a:ext cx="3744416" cy="385018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26" name="Picture 2" descr="\\kipc-nas\よろず支援(専用)\よろず支援拠点ロゴマーク\よろず支援拠点_マーク斜め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270" y="260648"/>
            <a:ext cx="365760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63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2D44-9904-48F1-AFC4-84A30DA51695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50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DB93-ADC2-4AD8-9B6F-87F5B84D4B16}" type="datetime1">
              <a:rPr kumimoji="1" lang="ja-JP" altLang="en-US" smtClean="0"/>
              <a:t>2019/7/12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5" y="188640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3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027F-45EE-4A4C-8033-98F0F660B380}" type="datetime1">
              <a:rPr kumimoji="1" lang="ja-JP" altLang="en-US" smtClean="0"/>
              <a:t>2019/7/12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156" y="0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 userDrawn="1"/>
        </p:nvSpPr>
        <p:spPr>
          <a:xfrm>
            <a:off x="179512" y="754251"/>
            <a:ext cx="7704856" cy="7200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1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F845-74E9-4FBC-8D18-76CB53682F04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\\kipc-nas\よろず支援(専用)\よろず支援拠点ロゴマーク\よろず支援拠点_マーク斜め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904" y="44624"/>
            <a:ext cx="365760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67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A456-88E7-4618-86FD-A289D180DA29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246" y="0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88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96C7-1831-4E96-B14E-C88A15AA2477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246" y="-1027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9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B03A-9990-4831-A8CA-6C024A58DE0E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6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057" y="0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81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28FF-7079-4AA6-BBA0-C439E59A4891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36" y="0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76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271F-17D6-4DA8-8462-F66D972D725E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923" y="0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17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FED2-E7F3-4B67-AFC3-70E525982BD3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Picture 2" descr="\\kipc-nas\よろず支援(専用)\よろず支援拠点ロゴマーク\よろず支援拠点_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923" y="0"/>
            <a:ext cx="11447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02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4B75E-71AF-449D-B099-FA862FE473DD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699792" y="6525345"/>
            <a:ext cx="3816424" cy="313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 dirty="0"/>
              <a:t>COPYRIGHT(C) KIPC All Rights Reserved.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1077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72E6B-E24B-400B-B74C-8933F8397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575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COPYRIGHT(C) KIPC All Rights Reserved.</a:t>
            </a:r>
            <a:endParaRPr lang="en-US" altLang="ja-JP" dirty="0"/>
          </a:p>
        </p:txBody>
      </p:sp>
      <p:sp>
        <p:nvSpPr>
          <p:cNvPr id="9" name="タイトル 2"/>
          <p:cNvSpPr>
            <a:spLocks noGrp="1"/>
          </p:cNvSpPr>
          <p:nvPr>
            <p:ph type="title"/>
          </p:nvPr>
        </p:nvSpPr>
        <p:spPr>
          <a:xfrm>
            <a:off x="107504" y="-902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収支計画を考えてみましょう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86738" cy="54726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事業の売上はどのように算出できる？（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ex.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客数、客単価）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売上の増減に伴い出ていく費用は？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毎月、売上にかかわらず出ていく費用は？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98AFF5-69C8-409C-9935-27338DDE6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dirty="0"/>
              <a:t>１９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465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COPYRIGHT(C) KIPC All Rights Reserved.</a:t>
            </a:r>
            <a:endParaRPr lang="en-US" altLang="ja-JP" dirty="0"/>
          </a:p>
        </p:txBody>
      </p:sp>
      <p:sp>
        <p:nvSpPr>
          <p:cNvPr id="9" name="タイトル 2"/>
          <p:cNvSpPr>
            <a:spLocks noGrp="1"/>
          </p:cNvSpPr>
          <p:nvPr>
            <p:ph type="title"/>
          </p:nvPr>
        </p:nvSpPr>
        <p:spPr>
          <a:xfrm>
            <a:off x="179512" y="-27384"/>
            <a:ext cx="8229600" cy="9716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創業資金・運転資金を見積もってみましょう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475656" y="952810"/>
            <a:ext cx="5975350" cy="5591175"/>
            <a:chOff x="930" y="559"/>
            <a:chExt cx="3764" cy="352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930" y="559"/>
              <a:ext cx="3764" cy="3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930" y="559"/>
              <a:ext cx="3764" cy="238"/>
            </a:xfrm>
            <a:prstGeom prst="rect">
              <a:avLst/>
            </a:prstGeom>
            <a:solidFill>
              <a:srgbClr val="DAEE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30" y="794"/>
              <a:ext cx="235" cy="3052"/>
            </a:xfrm>
            <a:prstGeom prst="rect">
              <a:avLst/>
            </a:prstGeom>
            <a:solidFill>
              <a:srgbClr val="DAEE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30" y="3843"/>
              <a:ext cx="1429" cy="238"/>
            </a:xfrm>
            <a:prstGeom prst="rect">
              <a:avLst/>
            </a:prstGeom>
            <a:solidFill>
              <a:srgbClr val="DAEE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926" y="3843"/>
              <a:ext cx="1198" cy="238"/>
            </a:xfrm>
            <a:prstGeom prst="rect">
              <a:avLst/>
            </a:prstGeom>
            <a:solidFill>
              <a:srgbClr val="DAEE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337" y="646"/>
              <a:ext cx="21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調達の方法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174" y="881"/>
              <a:ext cx="570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店舗、工場、機械、備品、車両など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569" y="87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716" y="881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939" y="881"/>
              <a:ext cx="188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自己資金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481" y="881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174" y="1115"/>
              <a:ext cx="154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（内訳）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939" y="1115"/>
              <a:ext cx="461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親、兄弟、友人等からの借入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481" y="1115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2939" y="1350"/>
              <a:ext cx="298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（内訳・返済方法）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2955" y="2030"/>
              <a:ext cx="536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日本政策金融公庫国民生活事業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967" y="2124"/>
              <a:ext cx="107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からの借入</a:t>
              </a:r>
              <a:endParaRPr kumimoji="0" lang="en-US" altLang="ja-JP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lvl="0"/>
              <a:r>
                <a:rPr kumimoji="0" lang="ja-JP" altLang="en-US" sz="900" dirty="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元金　　　万円</a:t>
              </a:r>
              <a:r>
                <a:rPr kumimoji="0" lang="en-US" altLang="ja-JP" sz="900" dirty="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×</a:t>
              </a:r>
              <a:r>
                <a:rPr kumimoji="0" lang="ja-JP" altLang="en-US" sz="900" dirty="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　　回　</a:t>
              </a:r>
              <a:r>
                <a:rPr kumimoji="0" lang="en-US" altLang="ja-JP" sz="900" dirty="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(</a:t>
              </a:r>
              <a:r>
                <a:rPr kumimoji="0" lang="ja-JP" altLang="en-US" sz="900" dirty="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年　　　％）</a:t>
              </a:r>
              <a:endParaRPr kumimoji="0"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512" y="2114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967" y="2655"/>
              <a:ext cx="42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他の金融機関からの借入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479" y="2708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174" y="2758"/>
              <a:ext cx="486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商品仕入、経費支払資金など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716" y="2758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939" y="2758"/>
              <a:ext cx="298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（内訳・返済方法）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174" y="2992"/>
              <a:ext cx="154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（内訳）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2716" y="3931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3387" y="3931"/>
              <a:ext cx="14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合計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531" y="3931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万円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1460" y="643"/>
              <a:ext cx="21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必要な資金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2569" y="643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金額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333" y="643"/>
              <a:ext cx="103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金額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1008" y="1573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設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1008" y="1657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備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1008" y="1741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資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1008" y="1825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金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1008" y="3097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運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1008" y="3182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転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1008" y="3266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資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1008" y="3350"/>
              <a:ext cx="69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金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1507" y="3928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合計　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930" y="559"/>
              <a:ext cx="0" cy="35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930" y="559"/>
              <a:ext cx="3" cy="35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2356" y="562"/>
              <a:ext cx="0" cy="35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2356" y="562"/>
              <a:ext cx="3" cy="35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2926" y="562"/>
              <a:ext cx="0" cy="35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2926" y="562"/>
              <a:ext cx="3" cy="35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9"/>
            <p:cNvSpPr>
              <a:spLocks noChangeShapeType="1"/>
            </p:cNvSpPr>
            <p:nvPr/>
          </p:nvSpPr>
          <p:spPr bwMode="auto">
            <a:xfrm>
              <a:off x="4120" y="562"/>
              <a:ext cx="0" cy="35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4120" y="562"/>
              <a:ext cx="4" cy="35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>
              <a:off x="4691" y="562"/>
              <a:ext cx="0" cy="35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4691" y="562"/>
              <a:ext cx="3" cy="35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1162" y="797"/>
              <a:ext cx="0" cy="30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1162" y="797"/>
              <a:ext cx="3" cy="30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933" y="559"/>
              <a:ext cx="37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933" y="559"/>
              <a:ext cx="3761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933" y="794"/>
              <a:ext cx="37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933" y="794"/>
              <a:ext cx="3761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2929" y="1028"/>
              <a:ext cx="17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2929" y="1028"/>
              <a:ext cx="1765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2926" y="1923"/>
              <a:ext cx="17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2929" y="2593"/>
              <a:ext cx="17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933" y="2670"/>
              <a:ext cx="19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933" y="2670"/>
              <a:ext cx="1996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933" y="3843"/>
              <a:ext cx="37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933" y="3843"/>
              <a:ext cx="3761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933" y="4078"/>
              <a:ext cx="37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933" y="4078"/>
              <a:ext cx="3761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31577A-352B-49AA-9BA5-CAA9DC531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２８</a:t>
            </a:r>
          </a:p>
        </p:txBody>
      </p:sp>
    </p:spTree>
    <p:extLst>
      <p:ext uri="{BB962C8B-B14F-4D97-AF65-F5344CB8AC3E}">
        <p14:creationId xmlns:p14="http://schemas.microsoft.com/office/powerpoint/2010/main" val="40197494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9572</TotalTime>
  <Words>120</Words>
  <Application>Microsoft Office PowerPoint</Application>
  <PresentationFormat>画面に合わせる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Arial</vt:lpstr>
      <vt:lpstr>Calibri</vt:lpstr>
      <vt:lpstr>Wingdings</vt:lpstr>
      <vt:lpstr>1_Office ​​テーマ</vt:lpstr>
      <vt:lpstr>　収支計画を考えてみましょう</vt:lpstr>
      <vt:lpstr>創業資金・運転資金を見積もってみましょう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kipc</dc:creator>
  <cp:lastModifiedBy>林 真木子</cp:lastModifiedBy>
  <cp:revision>380</cp:revision>
  <cp:lastPrinted>2019-06-07T07:36:24Z</cp:lastPrinted>
  <dcterms:created xsi:type="dcterms:W3CDTF">2014-09-02T07:13:29Z</dcterms:created>
  <dcterms:modified xsi:type="dcterms:W3CDTF">2019-07-12T04:35:13Z</dcterms:modified>
</cp:coreProperties>
</file>