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6" r:id="rId2"/>
    <p:sldId id="258" r:id="rId3"/>
    <p:sldId id="257" r:id="rId4"/>
    <p:sldId id="259" r:id="rId5"/>
    <p:sldId id="261" r:id="rId6"/>
    <p:sldId id="260" r:id="rId7"/>
    <p:sldId id="262" r:id="rId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notesViewPr>
    <p:cSldViewPr snapToGrid="0">
      <p:cViewPr varScale="1">
        <p:scale>
          <a:sx n="52" d="100"/>
          <a:sy n="52" d="100"/>
        </p:scale>
        <p:origin x="2964"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4" name="フッター プレースホルダー 3"/>
          <p:cNvSpPr>
            <a:spLocks noGrp="1"/>
          </p:cNvSpPr>
          <p:nvPr>
            <p:ph type="ftr" sz="quarter" idx="2"/>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373" y="9371286"/>
            <a:ext cx="2918831" cy="495028"/>
          </a:xfrm>
          <a:prstGeom prst="rect">
            <a:avLst/>
          </a:prstGeom>
        </p:spPr>
        <p:txBody>
          <a:bodyPr vert="horz" lIns="91440" tIns="45720" rIns="91440" bIns="45720" rtlCol="0" anchor="b"/>
          <a:lstStyle>
            <a:lvl1pPr algn="r">
              <a:defRPr sz="1200"/>
            </a:lvl1pPr>
          </a:lstStyle>
          <a:p>
            <a:fld id="{528E2DBB-A7E3-451D-AFB5-6F5C9B6AE275}" type="slidenum">
              <a:rPr kumimoji="1" lang="ja-JP" altLang="en-US" smtClean="0"/>
              <a:t>‹#›</a:t>
            </a:fld>
            <a:endParaRPr kumimoji="1" lang="ja-JP" altLang="en-US"/>
          </a:p>
        </p:txBody>
      </p:sp>
    </p:spTree>
    <p:extLst>
      <p:ext uri="{BB962C8B-B14F-4D97-AF65-F5344CB8AC3E}">
        <p14:creationId xmlns:p14="http://schemas.microsoft.com/office/powerpoint/2010/main" val="1130986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DD6C33BD-A14A-4206-8664-1A6A28C8C237}" type="datetimeFigureOut">
              <a:rPr kumimoji="1" lang="ja-JP" altLang="en-US" smtClean="0"/>
              <a:t>2023/9/12</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C5FAA834-C0F0-47B3-A249-523280904ED1}" type="slidenum">
              <a:rPr kumimoji="1" lang="ja-JP" altLang="en-US" smtClean="0"/>
              <a:t>‹#›</a:t>
            </a:fld>
            <a:endParaRPr kumimoji="1" lang="ja-JP" altLang="en-US"/>
          </a:p>
        </p:txBody>
      </p:sp>
    </p:spTree>
    <p:extLst>
      <p:ext uri="{BB962C8B-B14F-4D97-AF65-F5344CB8AC3E}">
        <p14:creationId xmlns:p14="http://schemas.microsoft.com/office/powerpoint/2010/main" val="37257066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0CCA9BD-8373-458F-8C57-5064825145FD}" type="datetime1">
              <a:rPr kumimoji="1" lang="ja-JP" altLang="en-US" smtClean="0"/>
              <a:t>2023/9/12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2721545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6402D92-164A-4F2A-92DB-5351FBDA9A12}" type="datetime1">
              <a:rPr kumimoji="1" lang="ja-JP" altLang="en-US" smtClean="0"/>
              <a:t>2023/9/12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2619197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635C13C-C505-47D3-B3E0-DA3694C50C7B}" type="datetime1">
              <a:rPr kumimoji="1" lang="ja-JP" altLang="en-US" smtClean="0"/>
              <a:t>2023/9/12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1919935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39BDA7E2-DC12-4DB7-AD0F-118E43D3AD87}" type="datetime1">
              <a:rPr kumimoji="1" lang="ja-JP" altLang="en-US" smtClean="0"/>
              <a:t>2023/9/12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3297621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7836494-98BE-44DB-93A3-3845AFD038D4}" type="datetime1">
              <a:rPr kumimoji="1" lang="ja-JP" altLang="en-US" smtClean="0"/>
              <a:t>2023/9/12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1904565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57DFAE3-C9E1-47AF-8254-7D7DCE744E07}" type="datetime1">
              <a:rPr kumimoji="1" lang="ja-JP" altLang="en-US" smtClean="0"/>
              <a:t>2023/9/12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260216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B1C4E7D-C6C8-4E60-BACA-BC953640D9AD}" type="datetime1">
              <a:rPr kumimoji="1" lang="ja-JP" altLang="en-US" smtClean="0"/>
              <a:t>2023/9/12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2143339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61A9567-1668-4D1F-9869-85389A6E6494}" type="datetime1">
              <a:rPr kumimoji="1" lang="ja-JP" altLang="en-US" smtClean="0"/>
              <a:t>2023/9/12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748873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D12B6F8-A5C4-4B41-AE01-A848C1F1DF29}" type="datetime1">
              <a:rPr kumimoji="1" lang="ja-JP" altLang="en-US" smtClean="0"/>
              <a:t>2023/9/12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412326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DAA5F604-0622-4C25-ADBD-4110A5E52681}" type="datetime1">
              <a:rPr kumimoji="1" lang="ja-JP" altLang="en-US" smtClean="0"/>
              <a:t>2023/9/12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821953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45F4675-9C5A-4856-A472-9E0797814DCC}" type="datetime1">
              <a:rPr kumimoji="1" lang="ja-JP" altLang="en-US" smtClean="0"/>
              <a:t>2023/9/12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115616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4F627F-C0D9-4F4A-813C-C6ED5D0E6CB5}" type="datetime1">
              <a:rPr kumimoji="1" lang="ja-JP" altLang="en-US" smtClean="0"/>
              <a:t>2023/9/12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30B41D-1A25-414A-ABB5-936D34AAE4DA}" type="slidenum">
              <a:rPr kumimoji="1" lang="ja-JP" altLang="en-US" smtClean="0"/>
              <a:t>‹#›</a:t>
            </a:fld>
            <a:endParaRPr kumimoji="1" lang="ja-JP" altLang="en-US"/>
          </a:p>
        </p:txBody>
      </p:sp>
    </p:spTree>
    <p:extLst>
      <p:ext uri="{BB962C8B-B14F-4D97-AF65-F5344CB8AC3E}">
        <p14:creationId xmlns:p14="http://schemas.microsoft.com/office/powerpoint/2010/main" val="44422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924595" y="1384663"/>
            <a:ext cx="8686800" cy="954107"/>
          </a:xfrm>
          <a:prstGeom prst="rect">
            <a:avLst/>
          </a:prstGeom>
          <a:noFill/>
        </p:spPr>
        <p:txBody>
          <a:bodyPr wrap="square" rtlCol="0">
            <a:spAutoFit/>
          </a:bodyPr>
          <a:lstStyle/>
          <a:p>
            <a:r>
              <a:rPr lang="ja-JP" altLang="en-US" sz="2800" dirty="0"/>
              <a:t>逗子市保育的機能を有する事業所開設補助金の補助事業者に関する</a:t>
            </a:r>
            <a:r>
              <a:rPr lang="ja-JP" altLang="ja-JP" sz="2800" dirty="0"/>
              <a:t>公募型</a:t>
            </a:r>
            <a:r>
              <a:rPr lang="ja-JP" altLang="ja-JP" sz="2800"/>
              <a:t>プロポーザル</a:t>
            </a:r>
            <a:r>
              <a:rPr lang="ja-JP" altLang="en-US" sz="2800"/>
              <a:t>「企画提案書</a:t>
            </a:r>
            <a:r>
              <a:rPr lang="ja-JP" altLang="en-US" sz="2800" dirty="0"/>
              <a:t>」</a:t>
            </a:r>
            <a:endParaRPr kumimoji="1" lang="ja-JP" altLang="en-US" sz="2800" dirty="0"/>
          </a:p>
        </p:txBody>
      </p:sp>
      <p:sp>
        <p:nvSpPr>
          <p:cNvPr id="5" name="テキスト ボックス 4"/>
          <p:cNvSpPr txBox="1"/>
          <p:nvPr/>
        </p:nvSpPr>
        <p:spPr>
          <a:xfrm>
            <a:off x="10276115" y="452845"/>
            <a:ext cx="1271452" cy="523220"/>
          </a:xfrm>
          <a:prstGeom prst="rect">
            <a:avLst/>
          </a:prstGeom>
          <a:noFill/>
        </p:spPr>
        <p:txBody>
          <a:bodyPr wrap="square" rtlCol="0">
            <a:spAutoFit/>
          </a:bodyPr>
          <a:lstStyle/>
          <a:p>
            <a:r>
              <a:rPr lang="ja-JP" altLang="en-US" sz="2800" dirty="0"/>
              <a:t>様式３</a:t>
            </a:r>
            <a:endParaRPr kumimoji="1" lang="ja-JP" altLang="en-US" sz="2800" dirty="0"/>
          </a:p>
        </p:txBody>
      </p:sp>
      <p:sp>
        <p:nvSpPr>
          <p:cNvPr id="6" name="テキスト ボックス 5"/>
          <p:cNvSpPr txBox="1"/>
          <p:nvPr/>
        </p:nvSpPr>
        <p:spPr>
          <a:xfrm>
            <a:off x="6361613" y="4827854"/>
            <a:ext cx="5185954" cy="1477328"/>
          </a:xfrm>
          <a:prstGeom prst="rect">
            <a:avLst/>
          </a:prstGeom>
          <a:noFill/>
          <a:ln>
            <a:solidFill>
              <a:schemeClr val="tx1"/>
            </a:solidFill>
          </a:ln>
        </p:spPr>
        <p:txBody>
          <a:bodyPr wrap="square" rtlCol="0">
            <a:spAutoFit/>
          </a:bodyPr>
          <a:lstStyle/>
          <a:p>
            <a:r>
              <a:rPr lang="ja-JP" altLang="en-US" dirty="0"/>
              <a:t>法人名：●●●●●</a:t>
            </a:r>
            <a:endParaRPr lang="en-US" altLang="ja-JP" dirty="0"/>
          </a:p>
          <a:p>
            <a:r>
              <a:rPr kumimoji="1" lang="ja-JP" altLang="en-US" dirty="0"/>
              <a:t>代表者名</a:t>
            </a:r>
            <a:r>
              <a:rPr lang="ja-JP" altLang="en-US" dirty="0"/>
              <a:t>：●●●●●</a:t>
            </a:r>
            <a:endParaRPr lang="en-US" altLang="ja-JP" dirty="0"/>
          </a:p>
          <a:p>
            <a:r>
              <a:rPr kumimoji="1" lang="ja-JP" altLang="en-US" dirty="0"/>
              <a:t>担当者名：</a:t>
            </a:r>
            <a:r>
              <a:rPr lang="ja-JP" altLang="en-US" dirty="0"/>
              <a:t>●●●●●</a:t>
            </a:r>
            <a:endParaRPr lang="en-US" altLang="ja-JP" dirty="0"/>
          </a:p>
          <a:p>
            <a:r>
              <a:rPr lang="ja-JP" altLang="en-US" dirty="0"/>
              <a:t>連絡先電話番号： ●●●●●</a:t>
            </a:r>
            <a:endParaRPr lang="en-US" altLang="ja-JP" dirty="0"/>
          </a:p>
          <a:p>
            <a:r>
              <a:rPr lang="ja-JP" altLang="en-US" dirty="0"/>
              <a:t>連絡先</a:t>
            </a:r>
            <a:r>
              <a:rPr lang="en-US" altLang="ja-JP" dirty="0"/>
              <a:t>E</a:t>
            </a:r>
            <a:r>
              <a:rPr lang="ja-JP" altLang="en-US" dirty="0"/>
              <a:t>メールアドレス： ●●●●●</a:t>
            </a:r>
            <a:endParaRPr lang="en-US" altLang="ja-JP" dirty="0"/>
          </a:p>
        </p:txBody>
      </p:sp>
      <p:sp>
        <p:nvSpPr>
          <p:cNvPr id="7" name="スライド番号プレースホルダー 6"/>
          <p:cNvSpPr>
            <a:spLocks noGrp="1"/>
          </p:cNvSpPr>
          <p:nvPr>
            <p:ph type="sldNum" sz="quarter" idx="12"/>
          </p:nvPr>
        </p:nvSpPr>
        <p:spPr/>
        <p:txBody>
          <a:bodyPr/>
          <a:lstStyle/>
          <a:p>
            <a:fld id="{C330B41D-1A25-414A-ABB5-936D34AAE4DA}" type="slidenum">
              <a:rPr kumimoji="1" lang="ja-JP" altLang="en-US" smtClean="0"/>
              <a:t>1</a:t>
            </a:fld>
            <a:endParaRPr kumimoji="1" lang="ja-JP" altLang="en-US"/>
          </a:p>
        </p:txBody>
      </p:sp>
      <p:sp>
        <p:nvSpPr>
          <p:cNvPr id="8" name="テキスト ボックス 7"/>
          <p:cNvSpPr txBox="1"/>
          <p:nvPr/>
        </p:nvSpPr>
        <p:spPr>
          <a:xfrm>
            <a:off x="1463040" y="3048485"/>
            <a:ext cx="9448801" cy="1200329"/>
          </a:xfrm>
          <a:prstGeom prst="rect">
            <a:avLst/>
          </a:prstGeom>
          <a:noFill/>
        </p:spPr>
        <p:txBody>
          <a:bodyPr wrap="square" rtlCol="0">
            <a:spAutoFit/>
          </a:bodyPr>
          <a:lstStyle/>
          <a:p>
            <a:r>
              <a:rPr lang="ja-JP" altLang="en-US" sz="3600" dirty="0"/>
              <a:t>●●●●●●●●●●（提案のコンセプト又はキャッチコピーを記載してください。）</a:t>
            </a:r>
            <a:endParaRPr kumimoji="1" lang="ja-JP" altLang="en-US" sz="3600" dirty="0"/>
          </a:p>
        </p:txBody>
      </p:sp>
    </p:spTree>
    <p:extLst>
      <p:ext uri="{BB962C8B-B14F-4D97-AF65-F5344CB8AC3E}">
        <p14:creationId xmlns:p14="http://schemas.microsoft.com/office/powerpoint/2010/main" val="1067707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4321" y="248194"/>
            <a:ext cx="2586446" cy="369332"/>
          </a:xfrm>
          <a:prstGeom prst="rect">
            <a:avLst/>
          </a:prstGeom>
          <a:noFill/>
        </p:spPr>
        <p:txBody>
          <a:bodyPr wrap="square" rtlCol="0">
            <a:spAutoFit/>
          </a:bodyPr>
          <a:lstStyle/>
          <a:p>
            <a:r>
              <a:rPr lang="ja-JP" altLang="en-US" dirty="0"/>
              <a:t>①</a:t>
            </a:r>
            <a:r>
              <a:rPr lang="ja-JP" altLang="ja-JP" dirty="0"/>
              <a:t>法人概要について</a:t>
            </a:r>
            <a:endParaRPr kumimoji="1" lang="ja-JP" altLang="en-US" dirty="0"/>
          </a:p>
        </p:txBody>
      </p:sp>
      <p:sp>
        <p:nvSpPr>
          <p:cNvPr id="3" name="正方形/長方形 2"/>
          <p:cNvSpPr/>
          <p:nvPr/>
        </p:nvSpPr>
        <p:spPr>
          <a:xfrm>
            <a:off x="274321" y="617525"/>
            <a:ext cx="11534502" cy="5861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4948" y="846241"/>
            <a:ext cx="11194869" cy="3693319"/>
          </a:xfrm>
          <a:prstGeom prst="rect">
            <a:avLst/>
          </a:prstGeom>
          <a:noFill/>
        </p:spPr>
        <p:txBody>
          <a:bodyPr wrap="square" rtlCol="0">
            <a:spAutoFit/>
          </a:bodyPr>
          <a:lstStyle/>
          <a:p>
            <a:r>
              <a:rPr lang="ja-JP" altLang="en-US" dirty="0"/>
              <a:t>必須記載事項</a:t>
            </a:r>
            <a:endParaRPr lang="en-US" altLang="ja-JP" dirty="0"/>
          </a:p>
          <a:p>
            <a:r>
              <a:rPr lang="ja-JP" altLang="en-US" dirty="0"/>
              <a:t>・</a:t>
            </a:r>
            <a:r>
              <a:rPr lang="ja-JP" altLang="ja-JP" dirty="0"/>
              <a:t>法人名</a:t>
            </a:r>
          </a:p>
          <a:p>
            <a:r>
              <a:rPr lang="ja-JP" altLang="en-US" dirty="0"/>
              <a:t>・</a:t>
            </a:r>
            <a:r>
              <a:rPr lang="ja-JP" altLang="ja-JP" dirty="0"/>
              <a:t>所在地</a:t>
            </a:r>
          </a:p>
          <a:p>
            <a:r>
              <a:rPr lang="ja-JP" altLang="en-US" dirty="0"/>
              <a:t>・</a:t>
            </a:r>
            <a:r>
              <a:rPr lang="ja-JP" altLang="ja-JP" dirty="0"/>
              <a:t>設立年月日</a:t>
            </a:r>
          </a:p>
          <a:p>
            <a:r>
              <a:rPr lang="ja-JP" altLang="en-US" dirty="0"/>
              <a:t>・</a:t>
            </a:r>
            <a:r>
              <a:rPr lang="ja-JP" altLang="ja-JP" dirty="0"/>
              <a:t>資本金</a:t>
            </a:r>
          </a:p>
          <a:p>
            <a:r>
              <a:rPr lang="ja-JP" altLang="en-US" dirty="0"/>
              <a:t>・</a:t>
            </a:r>
            <a:r>
              <a:rPr lang="ja-JP" altLang="ja-JP" dirty="0"/>
              <a:t>従業員数</a:t>
            </a:r>
          </a:p>
          <a:p>
            <a:r>
              <a:rPr lang="ja-JP" altLang="en-US" dirty="0"/>
              <a:t>・</a:t>
            </a:r>
            <a:r>
              <a:rPr lang="ja-JP" altLang="ja-JP" dirty="0"/>
              <a:t>年間売上高</a:t>
            </a:r>
          </a:p>
          <a:p>
            <a:r>
              <a:rPr lang="ja-JP" altLang="en-US" dirty="0"/>
              <a:t>・</a:t>
            </a:r>
            <a:r>
              <a:rPr lang="ja-JP" altLang="ja-JP" dirty="0"/>
              <a:t>税引前当期利益</a:t>
            </a:r>
          </a:p>
          <a:p>
            <a:r>
              <a:rPr lang="ja-JP" altLang="en-US" dirty="0"/>
              <a:t>・</a:t>
            </a:r>
            <a:r>
              <a:rPr lang="ja-JP" altLang="ja-JP" dirty="0"/>
              <a:t>理念活動目的等</a:t>
            </a:r>
          </a:p>
          <a:p>
            <a:r>
              <a:rPr lang="ja-JP" altLang="en-US" dirty="0"/>
              <a:t>・</a:t>
            </a:r>
            <a:r>
              <a:rPr lang="ja-JP" altLang="ja-JP" dirty="0"/>
              <a:t>事業内容</a:t>
            </a:r>
          </a:p>
          <a:p>
            <a:r>
              <a:rPr lang="ja-JP" altLang="en-US" dirty="0"/>
              <a:t>・</a:t>
            </a:r>
            <a:r>
              <a:rPr lang="ja-JP" altLang="ja-JP" dirty="0"/>
              <a:t>事業の主な特色、実績等</a:t>
            </a:r>
          </a:p>
          <a:p>
            <a:r>
              <a:rPr lang="ja-JP" altLang="ja-JP" dirty="0"/>
              <a:t>※従業員数、年間売上高、税引前当期利益は、できるだけ最新のものを記入するものとし、いつの時点の数値か明記すること。（例：従業員数：</a:t>
            </a:r>
            <a:r>
              <a:rPr lang="en-US" altLang="ja-JP" dirty="0"/>
              <a:t>500</a:t>
            </a:r>
            <a:r>
              <a:rPr lang="ja-JP" altLang="ja-JP" dirty="0"/>
              <a:t>人（令和</a:t>
            </a:r>
            <a:r>
              <a:rPr lang="ja-JP" altLang="en-US" dirty="0"/>
              <a:t>５</a:t>
            </a:r>
            <a:r>
              <a:rPr lang="ja-JP" altLang="ja-JP" dirty="0"/>
              <a:t>年４月１日現在））</a:t>
            </a:r>
          </a:p>
        </p:txBody>
      </p:sp>
      <p:sp>
        <p:nvSpPr>
          <p:cNvPr id="4" name="スライド番号プレースホルダー 3"/>
          <p:cNvSpPr>
            <a:spLocks noGrp="1"/>
          </p:cNvSpPr>
          <p:nvPr>
            <p:ph type="sldNum" sz="quarter" idx="12"/>
          </p:nvPr>
        </p:nvSpPr>
        <p:spPr/>
        <p:txBody>
          <a:bodyPr/>
          <a:lstStyle/>
          <a:p>
            <a:fld id="{C330B41D-1A25-414A-ABB5-936D34AAE4DA}" type="slidenum">
              <a:rPr kumimoji="1" lang="ja-JP" altLang="en-US" smtClean="0"/>
              <a:t>2</a:t>
            </a:fld>
            <a:endParaRPr kumimoji="1" lang="ja-JP" altLang="en-US"/>
          </a:p>
        </p:txBody>
      </p:sp>
    </p:spTree>
    <p:extLst>
      <p:ext uri="{BB962C8B-B14F-4D97-AF65-F5344CB8AC3E}">
        <p14:creationId xmlns:p14="http://schemas.microsoft.com/office/powerpoint/2010/main" val="2232789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4320" y="248194"/>
            <a:ext cx="5003073" cy="369332"/>
          </a:xfrm>
          <a:prstGeom prst="rect">
            <a:avLst/>
          </a:prstGeom>
          <a:noFill/>
        </p:spPr>
        <p:txBody>
          <a:bodyPr wrap="square" rtlCol="0">
            <a:spAutoFit/>
          </a:bodyPr>
          <a:lstStyle/>
          <a:p>
            <a:r>
              <a:rPr lang="ja-JP" altLang="en-US" dirty="0"/>
              <a:t>②</a:t>
            </a:r>
            <a:r>
              <a:rPr lang="ja-JP" altLang="ja-JP" dirty="0"/>
              <a:t>事業所の開設場所等について</a:t>
            </a:r>
            <a:endParaRPr kumimoji="1" lang="ja-JP" altLang="en-US" dirty="0"/>
          </a:p>
        </p:txBody>
      </p:sp>
      <p:sp>
        <p:nvSpPr>
          <p:cNvPr id="3" name="正方形/長方形 2"/>
          <p:cNvSpPr/>
          <p:nvPr/>
        </p:nvSpPr>
        <p:spPr>
          <a:xfrm>
            <a:off x="274321" y="617525"/>
            <a:ext cx="11534502" cy="5861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4948" y="846241"/>
            <a:ext cx="11051178" cy="3139321"/>
          </a:xfrm>
          <a:prstGeom prst="rect">
            <a:avLst/>
          </a:prstGeom>
          <a:noFill/>
        </p:spPr>
        <p:txBody>
          <a:bodyPr wrap="square" rtlCol="0">
            <a:spAutoFit/>
          </a:bodyPr>
          <a:lstStyle/>
          <a:p>
            <a:r>
              <a:rPr lang="ja-JP" altLang="en-US" dirty="0"/>
              <a:t>必須記載事項</a:t>
            </a:r>
            <a:endParaRPr lang="en-US" altLang="ja-JP" dirty="0"/>
          </a:p>
          <a:p>
            <a:r>
              <a:rPr lang="ja-JP" altLang="en-US" dirty="0"/>
              <a:t>・</a:t>
            </a:r>
            <a:r>
              <a:rPr lang="ja-JP" altLang="ja-JP" dirty="0"/>
              <a:t>郵便番号</a:t>
            </a:r>
          </a:p>
          <a:p>
            <a:r>
              <a:rPr lang="ja-JP" altLang="en-US" dirty="0"/>
              <a:t>・</a:t>
            </a:r>
            <a:r>
              <a:rPr lang="ja-JP" altLang="ja-JP" dirty="0"/>
              <a:t>住所</a:t>
            </a:r>
          </a:p>
          <a:p>
            <a:r>
              <a:rPr lang="ja-JP" altLang="en-US" dirty="0"/>
              <a:t>・</a:t>
            </a:r>
            <a:r>
              <a:rPr lang="ja-JP" altLang="ja-JP" dirty="0"/>
              <a:t>建物の広さ（㎡又は坪）</a:t>
            </a:r>
          </a:p>
          <a:p>
            <a:r>
              <a:rPr lang="ja-JP" altLang="en-US" dirty="0"/>
              <a:t>・</a:t>
            </a:r>
            <a:r>
              <a:rPr lang="ja-JP" altLang="ja-JP" dirty="0"/>
              <a:t>建物の構造</a:t>
            </a:r>
          </a:p>
          <a:p>
            <a:r>
              <a:rPr lang="ja-JP" altLang="en-US" dirty="0"/>
              <a:t>・</a:t>
            </a:r>
            <a:r>
              <a:rPr lang="ja-JP" altLang="ja-JP" dirty="0"/>
              <a:t>駐車場（有・無）</a:t>
            </a:r>
          </a:p>
          <a:p>
            <a:r>
              <a:rPr lang="ja-JP" altLang="en-US" dirty="0"/>
              <a:t>・</a:t>
            </a:r>
            <a:r>
              <a:rPr lang="ja-JP" altLang="ja-JP" dirty="0"/>
              <a:t>建物の築年月</a:t>
            </a:r>
          </a:p>
          <a:p>
            <a:r>
              <a:rPr lang="ja-JP" altLang="en-US" dirty="0"/>
              <a:t>・</a:t>
            </a:r>
            <a:r>
              <a:rPr lang="ja-JP" altLang="ja-JP" dirty="0"/>
              <a:t>間取</a:t>
            </a:r>
          </a:p>
          <a:p>
            <a:r>
              <a:rPr lang="ja-JP" altLang="en-US" dirty="0"/>
              <a:t>・</a:t>
            </a:r>
            <a:r>
              <a:rPr lang="ja-JP" altLang="ja-JP" dirty="0"/>
              <a:t>どの部分が業務部分（仕事を行うスペース）となるか（間取に記載すること）</a:t>
            </a:r>
          </a:p>
          <a:p>
            <a:r>
              <a:rPr lang="ja-JP" altLang="en-US" dirty="0"/>
              <a:t>・</a:t>
            </a:r>
            <a:r>
              <a:rPr lang="ja-JP" altLang="ja-JP" dirty="0"/>
              <a:t>どの部分が保育的機能部分（子どもの見守りスペース）となるか（間取に記載すること）</a:t>
            </a:r>
          </a:p>
          <a:p>
            <a:r>
              <a:rPr lang="ja-JP" altLang="en-US" dirty="0"/>
              <a:t>・</a:t>
            </a:r>
            <a:r>
              <a:rPr lang="ja-JP" altLang="ja-JP" dirty="0"/>
              <a:t>建物写真（２枚以上）</a:t>
            </a:r>
          </a:p>
        </p:txBody>
      </p:sp>
      <p:sp>
        <p:nvSpPr>
          <p:cNvPr id="10" name="スライド番号プレースホルダー 9"/>
          <p:cNvSpPr>
            <a:spLocks noGrp="1"/>
          </p:cNvSpPr>
          <p:nvPr>
            <p:ph type="sldNum" sz="quarter" idx="12"/>
          </p:nvPr>
        </p:nvSpPr>
        <p:spPr/>
        <p:txBody>
          <a:bodyPr/>
          <a:lstStyle/>
          <a:p>
            <a:fld id="{C330B41D-1A25-414A-ABB5-936D34AAE4DA}" type="slidenum">
              <a:rPr kumimoji="1" lang="ja-JP" altLang="en-US" smtClean="0"/>
              <a:t>3</a:t>
            </a:fld>
            <a:endParaRPr kumimoji="1" lang="ja-JP" altLang="en-US"/>
          </a:p>
        </p:txBody>
      </p:sp>
    </p:spTree>
    <p:extLst>
      <p:ext uri="{BB962C8B-B14F-4D97-AF65-F5344CB8AC3E}">
        <p14:creationId xmlns:p14="http://schemas.microsoft.com/office/powerpoint/2010/main" val="768031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4320" y="248194"/>
            <a:ext cx="6675119" cy="369332"/>
          </a:xfrm>
          <a:prstGeom prst="rect">
            <a:avLst/>
          </a:prstGeom>
          <a:noFill/>
        </p:spPr>
        <p:txBody>
          <a:bodyPr wrap="square" rtlCol="0">
            <a:spAutoFit/>
          </a:bodyPr>
          <a:lstStyle/>
          <a:p>
            <a:r>
              <a:rPr lang="ja-JP" altLang="en-US" dirty="0"/>
              <a:t>③</a:t>
            </a:r>
            <a:r>
              <a:rPr lang="ja-JP" altLang="ja-JP" dirty="0"/>
              <a:t>業務部分（仕事を行うスペース）の実施体制について</a:t>
            </a:r>
            <a:endParaRPr kumimoji="1" lang="ja-JP" altLang="en-US" dirty="0"/>
          </a:p>
        </p:txBody>
      </p:sp>
      <p:sp>
        <p:nvSpPr>
          <p:cNvPr id="3" name="正方形/長方形 2"/>
          <p:cNvSpPr/>
          <p:nvPr/>
        </p:nvSpPr>
        <p:spPr>
          <a:xfrm>
            <a:off x="274321" y="617525"/>
            <a:ext cx="11534502" cy="5861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4948" y="846241"/>
            <a:ext cx="11051178" cy="2031325"/>
          </a:xfrm>
          <a:prstGeom prst="rect">
            <a:avLst/>
          </a:prstGeom>
          <a:noFill/>
        </p:spPr>
        <p:txBody>
          <a:bodyPr wrap="square" rtlCol="0">
            <a:spAutoFit/>
          </a:bodyPr>
          <a:lstStyle/>
          <a:p>
            <a:r>
              <a:rPr lang="ja-JP" altLang="en-US" dirty="0"/>
              <a:t>必須記載事項</a:t>
            </a:r>
            <a:endParaRPr lang="en-US" altLang="ja-JP" dirty="0"/>
          </a:p>
          <a:p>
            <a:r>
              <a:rPr lang="ja-JP" altLang="en-US" dirty="0"/>
              <a:t>・</a:t>
            </a:r>
            <a:r>
              <a:rPr lang="ja-JP" altLang="ja-JP" dirty="0"/>
              <a:t>全スタッフの体制（人数、雇用形態等）</a:t>
            </a:r>
          </a:p>
          <a:p>
            <a:r>
              <a:rPr lang="ja-JP" altLang="en-US" dirty="0"/>
              <a:t>・</a:t>
            </a:r>
            <a:r>
              <a:rPr lang="ja-JP" altLang="ja-JP" dirty="0"/>
              <a:t>新たに雇用するスタッフの体制（人数、雇用方法、雇用条件、市民雇用に対する考え方）</a:t>
            </a:r>
          </a:p>
          <a:p>
            <a:r>
              <a:rPr lang="ja-JP" altLang="en-US" dirty="0"/>
              <a:t>・</a:t>
            </a:r>
            <a:r>
              <a:rPr lang="ja-JP" altLang="ja-JP" dirty="0"/>
              <a:t>業務内容</a:t>
            </a:r>
          </a:p>
          <a:p>
            <a:r>
              <a:rPr lang="ja-JP" altLang="en-US" dirty="0"/>
              <a:t>・</a:t>
            </a:r>
            <a:r>
              <a:rPr lang="ja-JP" altLang="ja-JP" dirty="0"/>
              <a:t>営業時間及び休日</a:t>
            </a:r>
          </a:p>
          <a:p>
            <a:r>
              <a:rPr lang="ja-JP" altLang="en-US" dirty="0"/>
              <a:t>・</a:t>
            </a:r>
            <a:r>
              <a:rPr lang="ja-JP" altLang="ja-JP" dirty="0"/>
              <a:t>当該事業所の売上見込額（月及び年）</a:t>
            </a:r>
          </a:p>
          <a:p>
            <a:r>
              <a:rPr lang="ja-JP" altLang="en-US" dirty="0"/>
              <a:t>・</a:t>
            </a:r>
            <a:r>
              <a:rPr lang="ja-JP" altLang="ja-JP" dirty="0"/>
              <a:t>他機関との連携体制（ある場合）</a:t>
            </a:r>
          </a:p>
        </p:txBody>
      </p:sp>
      <p:sp>
        <p:nvSpPr>
          <p:cNvPr id="4" name="スライド番号プレースホルダー 3"/>
          <p:cNvSpPr>
            <a:spLocks noGrp="1"/>
          </p:cNvSpPr>
          <p:nvPr>
            <p:ph type="sldNum" sz="quarter" idx="12"/>
          </p:nvPr>
        </p:nvSpPr>
        <p:spPr/>
        <p:txBody>
          <a:bodyPr/>
          <a:lstStyle/>
          <a:p>
            <a:fld id="{C330B41D-1A25-414A-ABB5-936D34AAE4DA}" type="slidenum">
              <a:rPr kumimoji="1" lang="ja-JP" altLang="en-US" smtClean="0"/>
              <a:t>4</a:t>
            </a:fld>
            <a:endParaRPr kumimoji="1" lang="ja-JP" altLang="en-US"/>
          </a:p>
        </p:txBody>
      </p:sp>
    </p:spTree>
    <p:extLst>
      <p:ext uri="{BB962C8B-B14F-4D97-AF65-F5344CB8AC3E}">
        <p14:creationId xmlns:p14="http://schemas.microsoft.com/office/powerpoint/2010/main" val="40954548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4321" y="248193"/>
            <a:ext cx="7863839" cy="369332"/>
          </a:xfrm>
          <a:prstGeom prst="rect">
            <a:avLst/>
          </a:prstGeom>
          <a:noFill/>
        </p:spPr>
        <p:txBody>
          <a:bodyPr wrap="square" rtlCol="0">
            <a:spAutoFit/>
          </a:bodyPr>
          <a:lstStyle/>
          <a:p>
            <a:r>
              <a:rPr lang="ja-JP" altLang="en-US" dirty="0"/>
              <a:t>④</a:t>
            </a:r>
            <a:r>
              <a:rPr lang="ja-JP" altLang="ja-JP" dirty="0"/>
              <a:t>保育的機能部分（子どもの見守りスペース）の実施体制について</a:t>
            </a:r>
            <a:endParaRPr kumimoji="1" lang="ja-JP" altLang="en-US" dirty="0"/>
          </a:p>
        </p:txBody>
      </p:sp>
      <p:sp>
        <p:nvSpPr>
          <p:cNvPr id="3" name="正方形/長方形 2"/>
          <p:cNvSpPr/>
          <p:nvPr/>
        </p:nvSpPr>
        <p:spPr>
          <a:xfrm>
            <a:off x="274321" y="617525"/>
            <a:ext cx="11534502" cy="5861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4948" y="846241"/>
            <a:ext cx="11051178" cy="3416320"/>
          </a:xfrm>
          <a:prstGeom prst="rect">
            <a:avLst/>
          </a:prstGeom>
          <a:noFill/>
        </p:spPr>
        <p:txBody>
          <a:bodyPr wrap="square" rtlCol="0">
            <a:spAutoFit/>
          </a:bodyPr>
          <a:lstStyle/>
          <a:p>
            <a:r>
              <a:rPr lang="ja-JP" altLang="en-US" dirty="0"/>
              <a:t>必須記載事項</a:t>
            </a:r>
            <a:endParaRPr lang="en-US" altLang="ja-JP" dirty="0"/>
          </a:p>
          <a:p>
            <a:r>
              <a:rPr lang="ja-JP" altLang="en-US" dirty="0"/>
              <a:t>・</a:t>
            </a:r>
            <a:r>
              <a:rPr lang="ja-JP" altLang="ja-JP" dirty="0"/>
              <a:t>保育的機能部分の開設・運営を委託する場合は、委託事業者の法人概要について「①法人概要について」に記載している必須記載事項（派遣の場合も同様）</a:t>
            </a:r>
          </a:p>
          <a:p>
            <a:r>
              <a:rPr lang="ja-JP" altLang="en-US" dirty="0"/>
              <a:t>・</a:t>
            </a:r>
            <a:r>
              <a:rPr lang="ja-JP" altLang="ja-JP" dirty="0"/>
              <a:t>保育的機能部分の運営主体（委託の場合は委託先）または子どもの見守りスタッフの子どもの見守り業務の実施経験（期間、場所、規模）</a:t>
            </a:r>
          </a:p>
          <a:p>
            <a:r>
              <a:rPr lang="ja-JP" altLang="en-US" dirty="0"/>
              <a:t>・</a:t>
            </a:r>
            <a:r>
              <a:rPr lang="ja-JP" altLang="ja-JP" dirty="0"/>
              <a:t>子どもの見守りスタッフの配置基準（最低基準を満たし、子どもの年齢等に応じた安全な見守りを提案すること。）</a:t>
            </a:r>
          </a:p>
          <a:p>
            <a:r>
              <a:rPr lang="ja-JP" altLang="en-US" dirty="0"/>
              <a:t>・</a:t>
            </a:r>
            <a:r>
              <a:rPr lang="ja-JP" altLang="ja-JP" dirty="0"/>
              <a:t>見守る子どもの定員及び条件</a:t>
            </a:r>
          </a:p>
          <a:p>
            <a:r>
              <a:rPr lang="ja-JP" altLang="en-US" dirty="0"/>
              <a:t>・</a:t>
            </a:r>
            <a:r>
              <a:rPr lang="ja-JP" altLang="ja-JP" dirty="0"/>
              <a:t>見守る子どもは、業務部分（仕事を行うスペース）で業務に従事するスタッフの子どものみか、それ以外の子どもも受け入れるか（人数の内訳がある場合は記載すること）</a:t>
            </a:r>
          </a:p>
          <a:p>
            <a:r>
              <a:rPr lang="ja-JP" altLang="en-US" dirty="0"/>
              <a:t>・</a:t>
            </a:r>
            <a:r>
              <a:rPr lang="ja-JP" altLang="ja-JP" dirty="0"/>
              <a:t>子どもの見守りスタッフの体制（人数、雇用方法、雇用条件、業務部分との兼務の有無）</a:t>
            </a:r>
          </a:p>
          <a:p>
            <a:r>
              <a:rPr lang="ja-JP" altLang="en-US" dirty="0"/>
              <a:t>・</a:t>
            </a:r>
            <a:r>
              <a:rPr lang="ja-JP" altLang="ja-JP" dirty="0"/>
              <a:t>営業時間</a:t>
            </a:r>
          </a:p>
        </p:txBody>
      </p:sp>
      <p:sp>
        <p:nvSpPr>
          <p:cNvPr id="4" name="スライド番号プレースホルダー 3"/>
          <p:cNvSpPr>
            <a:spLocks noGrp="1"/>
          </p:cNvSpPr>
          <p:nvPr>
            <p:ph type="sldNum" sz="quarter" idx="12"/>
          </p:nvPr>
        </p:nvSpPr>
        <p:spPr/>
        <p:txBody>
          <a:bodyPr/>
          <a:lstStyle/>
          <a:p>
            <a:fld id="{C330B41D-1A25-414A-ABB5-936D34AAE4DA}" type="slidenum">
              <a:rPr kumimoji="1" lang="ja-JP" altLang="en-US" smtClean="0"/>
              <a:t>5</a:t>
            </a:fld>
            <a:endParaRPr kumimoji="1" lang="ja-JP" altLang="en-US"/>
          </a:p>
        </p:txBody>
      </p:sp>
    </p:spTree>
    <p:extLst>
      <p:ext uri="{BB962C8B-B14F-4D97-AF65-F5344CB8AC3E}">
        <p14:creationId xmlns:p14="http://schemas.microsoft.com/office/powerpoint/2010/main" val="81798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4320" y="248194"/>
            <a:ext cx="6675119" cy="369332"/>
          </a:xfrm>
          <a:prstGeom prst="rect">
            <a:avLst/>
          </a:prstGeom>
          <a:noFill/>
        </p:spPr>
        <p:txBody>
          <a:bodyPr wrap="square" rtlCol="0">
            <a:spAutoFit/>
          </a:bodyPr>
          <a:lstStyle/>
          <a:p>
            <a:r>
              <a:rPr lang="ja-JP" altLang="en-US" dirty="0"/>
              <a:t>⑤</a:t>
            </a:r>
            <a:r>
              <a:rPr lang="ja-JP" altLang="ja-JP" dirty="0"/>
              <a:t>全体スケジュールについて</a:t>
            </a:r>
            <a:endParaRPr kumimoji="1" lang="ja-JP" altLang="en-US" dirty="0"/>
          </a:p>
        </p:txBody>
      </p:sp>
      <p:sp>
        <p:nvSpPr>
          <p:cNvPr id="3" name="正方形/長方形 2"/>
          <p:cNvSpPr/>
          <p:nvPr/>
        </p:nvSpPr>
        <p:spPr>
          <a:xfrm>
            <a:off x="274321" y="617525"/>
            <a:ext cx="11534502" cy="5861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4948" y="846241"/>
            <a:ext cx="11051178" cy="646331"/>
          </a:xfrm>
          <a:prstGeom prst="rect">
            <a:avLst/>
          </a:prstGeom>
          <a:noFill/>
        </p:spPr>
        <p:txBody>
          <a:bodyPr wrap="square" rtlCol="0">
            <a:spAutoFit/>
          </a:bodyPr>
          <a:lstStyle/>
          <a:p>
            <a:r>
              <a:rPr lang="ja-JP" altLang="en-US" dirty="0"/>
              <a:t>必須記載事項</a:t>
            </a:r>
            <a:endParaRPr lang="en-US" altLang="ja-JP" dirty="0"/>
          </a:p>
          <a:p>
            <a:r>
              <a:rPr lang="ja-JP" altLang="en-US" dirty="0"/>
              <a:t>・</a:t>
            </a:r>
            <a:r>
              <a:rPr lang="ja-JP" altLang="ja-JP" dirty="0"/>
              <a:t>交付決定から事業完了までのスケジュールを記載すること</a:t>
            </a:r>
          </a:p>
        </p:txBody>
      </p:sp>
      <p:sp>
        <p:nvSpPr>
          <p:cNvPr id="4" name="スライド番号プレースホルダー 3"/>
          <p:cNvSpPr>
            <a:spLocks noGrp="1"/>
          </p:cNvSpPr>
          <p:nvPr>
            <p:ph type="sldNum" sz="quarter" idx="12"/>
          </p:nvPr>
        </p:nvSpPr>
        <p:spPr/>
        <p:txBody>
          <a:bodyPr/>
          <a:lstStyle/>
          <a:p>
            <a:fld id="{C330B41D-1A25-414A-ABB5-936D34AAE4DA}" type="slidenum">
              <a:rPr kumimoji="1" lang="ja-JP" altLang="en-US" smtClean="0"/>
              <a:t>6</a:t>
            </a:fld>
            <a:endParaRPr kumimoji="1" lang="ja-JP" altLang="en-US"/>
          </a:p>
        </p:txBody>
      </p:sp>
    </p:spTree>
    <p:extLst>
      <p:ext uri="{BB962C8B-B14F-4D97-AF65-F5344CB8AC3E}">
        <p14:creationId xmlns:p14="http://schemas.microsoft.com/office/powerpoint/2010/main" val="4754764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74320" y="248194"/>
            <a:ext cx="6675119" cy="369332"/>
          </a:xfrm>
          <a:prstGeom prst="rect">
            <a:avLst/>
          </a:prstGeom>
          <a:noFill/>
        </p:spPr>
        <p:txBody>
          <a:bodyPr wrap="square" rtlCol="0">
            <a:spAutoFit/>
          </a:bodyPr>
          <a:lstStyle/>
          <a:p>
            <a:r>
              <a:rPr lang="ja-JP" altLang="en-US" dirty="0"/>
              <a:t>⑥</a:t>
            </a:r>
            <a:r>
              <a:rPr lang="ja-JP" altLang="ja-JP" dirty="0"/>
              <a:t>今後の展開について</a:t>
            </a:r>
            <a:endParaRPr kumimoji="1" lang="ja-JP" altLang="en-US" dirty="0"/>
          </a:p>
        </p:txBody>
      </p:sp>
      <p:sp>
        <p:nvSpPr>
          <p:cNvPr id="3" name="正方形/長方形 2"/>
          <p:cNvSpPr/>
          <p:nvPr/>
        </p:nvSpPr>
        <p:spPr>
          <a:xfrm>
            <a:off x="274321" y="617526"/>
            <a:ext cx="11534502" cy="573882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404948" y="846241"/>
            <a:ext cx="11051178" cy="646331"/>
          </a:xfrm>
          <a:prstGeom prst="rect">
            <a:avLst/>
          </a:prstGeom>
          <a:noFill/>
        </p:spPr>
        <p:txBody>
          <a:bodyPr wrap="square" rtlCol="0">
            <a:spAutoFit/>
          </a:bodyPr>
          <a:lstStyle/>
          <a:p>
            <a:r>
              <a:rPr lang="ja-JP" altLang="en-US" dirty="0"/>
              <a:t>必須記載事項</a:t>
            </a:r>
            <a:endParaRPr lang="en-US" altLang="ja-JP" dirty="0"/>
          </a:p>
          <a:p>
            <a:r>
              <a:rPr lang="ja-JP" altLang="en-US" dirty="0"/>
              <a:t>・事業所の業務</a:t>
            </a:r>
            <a:r>
              <a:rPr lang="ja-JP" altLang="ja-JP" dirty="0"/>
              <a:t>及び保育的機能（子どもの見守りスペース）の展望について、それぞれ記載すること</a:t>
            </a:r>
            <a:endParaRPr lang="en-US" altLang="ja-JP" dirty="0"/>
          </a:p>
        </p:txBody>
      </p:sp>
      <p:sp>
        <p:nvSpPr>
          <p:cNvPr id="4" name="スライド番号プレースホルダー 3"/>
          <p:cNvSpPr>
            <a:spLocks noGrp="1"/>
          </p:cNvSpPr>
          <p:nvPr>
            <p:ph type="sldNum" sz="quarter" idx="12"/>
          </p:nvPr>
        </p:nvSpPr>
        <p:spPr/>
        <p:txBody>
          <a:bodyPr/>
          <a:lstStyle/>
          <a:p>
            <a:fld id="{C330B41D-1A25-414A-ABB5-936D34AAE4DA}" type="slidenum">
              <a:rPr kumimoji="1" lang="ja-JP" altLang="en-US" smtClean="0"/>
              <a:t>7</a:t>
            </a:fld>
            <a:endParaRPr kumimoji="1" lang="ja-JP" altLang="en-US"/>
          </a:p>
        </p:txBody>
      </p:sp>
    </p:spTree>
    <p:extLst>
      <p:ext uri="{BB962C8B-B14F-4D97-AF65-F5344CB8AC3E}">
        <p14:creationId xmlns:p14="http://schemas.microsoft.com/office/powerpoint/2010/main" val="370035125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616</Words>
  <Application>Microsoft Office PowerPoint</Application>
  <PresentationFormat>ワイド画面</PresentationFormat>
  <Paragraphs>63</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かねこ</dc:creator>
  <cp:lastModifiedBy>こうやま</cp:lastModifiedBy>
  <cp:revision>26</cp:revision>
  <cp:lastPrinted>2023-09-12T05:19:46Z</cp:lastPrinted>
  <dcterms:created xsi:type="dcterms:W3CDTF">2021-06-11T01:01:01Z</dcterms:created>
  <dcterms:modified xsi:type="dcterms:W3CDTF">2023-09-12T05:19:47Z</dcterms:modified>
</cp:coreProperties>
</file>